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0" r:id="rId3"/>
    <p:sldId id="286" r:id="rId4"/>
    <p:sldId id="261" r:id="rId5"/>
    <p:sldId id="272" r:id="rId6"/>
    <p:sldId id="263" r:id="rId7"/>
    <p:sldId id="264" r:id="rId8"/>
    <p:sldId id="262" r:id="rId9"/>
    <p:sldId id="273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4" r:id="rId24"/>
  </p:sldIdLst>
  <p:sldSz cx="12192000" cy="6858000"/>
  <p:notesSz cx="10015538" cy="688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5" autoAdjust="0"/>
    <p:restoredTop sz="94701" autoAdjust="0"/>
  </p:normalViewPr>
  <p:slideViewPr>
    <p:cSldViewPr snapToGrid="0">
      <p:cViewPr varScale="1">
        <p:scale>
          <a:sx n="105" d="100"/>
          <a:sy n="105" d="100"/>
        </p:scale>
        <p:origin x="7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066" cy="34528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73154" y="0"/>
            <a:ext cx="4340066" cy="34528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fld id="{A55A0AAA-E21E-4B41-9974-EEE09C10C6B8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36528"/>
            <a:ext cx="4340066" cy="34528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73154" y="6536528"/>
            <a:ext cx="4340066" cy="34528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fld id="{63FED715-9D14-45FD-9A56-357E7A05592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2151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066" cy="34528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73154" y="0"/>
            <a:ext cx="4340066" cy="34528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fld id="{F353DE6F-BF61-44E0-AA3F-F65ED5262C72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29088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1" tIns="48276" rIns="96551" bIns="48276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01554" y="3311872"/>
            <a:ext cx="8012430" cy="2709714"/>
          </a:xfrm>
          <a:prstGeom prst="rect">
            <a:avLst/>
          </a:prstGeom>
        </p:spPr>
        <p:txBody>
          <a:bodyPr vert="horz" lIns="96551" tIns="48276" rIns="96551" bIns="48276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340066" cy="34528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73154" y="6536528"/>
            <a:ext cx="4340066" cy="34528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fld id="{216ECCCB-DC83-43AF-8D5E-EECF22EFCAAB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0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166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725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210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674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015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93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4528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79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596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56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722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2.staticflickr.com/4/3683/12780929034_38642810ba_h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55773" y="3021863"/>
            <a:ext cx="2201779" cy="5855504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9" y="5427406"/>
            <a:ext cx="1283110" cy="128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84707-FF7E-46C4-96C2-140C8666D8BE}" type="datetimeFigureOut">
              <a:rPr lang="cs-CZ" smtClean="0"/>
              <a:pPr/>
              <a:t>06.10.2025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591F4-7050-428B-88CD-72E1045B640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981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souepl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ihlaskynastredni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769286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PŘEDSTAVUJEME</a:t>
            </a:r>
            <a:b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STŘEDNÍ ODBORNÉ UČILIŠTĚ ELEKTROTECHNICKÉ</a:t>
            </a:r>
            <a:br>
              <a:rPr lang="cs-CZ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PLZNI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9" y="5427406"/>
            <a:ext cx="1283110" cy="128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souepl.cz/wp-content/uploads/2014/09/logo_stred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1251" y="3509963"/>
            <a:ext cx="2563241" cy="28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67726"/>
      </p:ext>
    </p:extLst>
  </p:cSld>
  <p:clrMapOvr>
    <a:masterClrMapping/>
  </p:clrMapOvr>
  <p:transition spd="slow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Tříleté učební obory s výučním listem</a:t>
            </a:r>
            <a:endParaRPr lang="cs-CZ" sz="50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660400" y="1564561"/>
            <a:ext cx="11358174" cy="5077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Délka studia: 3 roky</a:t>
            </a:r>
          </a:p>
          <a:p>
            <a:pPr marL="361950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Obory jsou určeny: pro žáky, </a:t>
            </a:r>
            <a:br>
              <a:rPr lang="cs-CZ" sz="3200" dirty="0"/>
            </a:br>
            <a:r>
              <a:rPr lang="cs-CZ" sz="3200" dirty="0"/>
              <a:t>kteří úspěšně ukončí 9. třídu základní školy</a:t>
            </a:r>
          </a:p>
          <a:p>
            <a:pPr marL="361950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Termín odevzdání přihlášek: 1 - 20. únor</a:t>
            </a:r>
          </a:p>
          <a:p>
            <a:pPr marL="361950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Přijímací zkoušky: bez přijímacích zkoušek</a:t>
            </a:r>
          </a:p>
          <a:p>
            <a:pPr marL="361950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Podmínky přijetí:</a:t>
            </a:r>
          </a:p>
          <a:p>
            <a:pPr marL="2244725" lvl="3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úspěšně ukončená 9. třída základní školy </a:t>
            </a:r>
            <a:br>
              <a:rPr lang="cs-CZ" sz="3200" dirty="0"/>
            </a:br>
            <a:r>
              <a:rPr lang="cs-CZ" sz="3200" dirty="0"/>
              <a:t>(žák by měl prospět v 1. pololetí 8. a 9. třídy)</a:t>
            </a:r>
          </a:p>
          <a:p>
            <a:pPr marL="2244725" lvl="3" indent="-361950">
              <a:lnSpc>
                <a:spcPts val="39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potvrzení lékaře o zdravotní způsobilosti ke studiu </a:t>
            </a:r>
            <a:br>
              <a:rPr lang="cs-CZ" sz="3200" dirty="0"/>
            </a:br>
            <a:r>
              <a:rPr lang="cs-CZ" sz="3200" dirty="0"/>
              <a:t>                  a výkonu povolání</a:t>
            </a:r>
          </a:p>
        </p:txBody>
      </p:sp>
    </p:spTree>
    <p:extLst>
      <p:ext uri="{BB962C8B-B14F-4D97-AF65-F5344CB8AC3E}">
        <p14:creationId xmlns:p14="http://schemas.microsoft.com/office/powerpoint/2010/main" val="2462554777"/>
      </p:ext>
    </p:extLst>
  </p:cSld>
  <p:clrMapOvr>
    <a:masterClrMapping/>
  </p:clrMapOvr>
  <p:transition spd="slow" advTm="8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Tříleté učební obory s výučním listem</a:t>
            </a:r>
            <a:endParaRPr lang="cs-CZ" sz="50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670560" y="1564561"/>
            <a:ext cx="10820400" cy="183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ts val="42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Ukončení studia: </a:t>
            </a:r>
            <a:r>
              <a:rPr lang="cs-CZ" sz="3200" dirty="0"/>
              <a:t>vykonáním závěrečné zkoušky, </a:t>
            </a:r>
            <a:br>
              <a:rPr lang="cs-CZ" sz="3200" dirty="0"/>
            </a:br>
            <a:r>
              <a:rPr lang="cs-CZ" sz="3200" dirty="0"/>
              <a:t>úspěšný absolvent obdrží výuční list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Možnosti dalšího vzdělávání: </a:t>
            </a:r>
            <a:r>
              <a:rPr lang="cs-CZ" sz="3200" dirty="0"/>
              <a:t>nástavbové studium</a:t>
            </a:r>
          </a:p>
        </p:txBody>
      </p:sp>
    </p:spTree>
    <p:extLst>
      <p:ext uri="{BB962C8B-B14F-4D97-AF65-F5344CB8AC3E}">
        <p14:creationId xmlns:p14="http://schemas.microsoft.com/office/powerpoint/2010/main" val="4144185358"/>
      </p:ext>
    </p:extLst>
  </p:cSld>
  <p:clrMapOvr>
    <a:masterClrMapping/>
  </p:clrMapOvr>
  <p:transition spd="slow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485" y="9080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Nástavbové studium</a:t>
            </a:r>
            <a:endParaRPr lang="cs-CZ" sz="50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589280" y="1149750"/>
            <a:ext cx="10962640" cy="652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26-41-L/52 Provozní elektrotechnika – denní i dálkové studium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23-43-L/51 Provozní technika – dálkové studium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Délka studia: denní studium 2 roky, dálkové studium 3 roky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Obory jsou určeny: pro absolventy tříletých učebních oborů </a:t>
            </a:r>
            <a:br>
              <a:rPr lang="cs-CZ" sz="3200" dirty="0"/>
            </a:br>
            <a:r>
              <a:rPr lang="cs-CZ" sz="3200" dirty="0"/>
              <a:t>strojní (provozní technika) nebo </a:t>
            </a:r>
            <a:r>
              <a:rPr lang="cs-CZ" sz="3200" dirty="0" err="1"/>
              <a:t>elektro</a:t>
            </a:r>
            <a:r>
              <a:rPr lang="cs-CZ" sz="3200" dirty="0"/>
              <a:t> (provozní elektrotechnika)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/>
              <a:t>Ukončení studia </a:t>
            </a:r>
            <a:r>
              <a:rPr lang="cs-CZ" sz="3200" dirty="0"/>
              <a:t>vykonáním maturitní zkoušky, úspěšný absolvent získá maturitní vysvědčení</a:t>
            </a:r>
          </a:p>
          <a:p>
            <a:pPr marL="1431925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1616075" algn="l"/>
                <a:tab pos="2506663" algn="l"/>
              </a:tabLst>
            </a:pPr>
            <a:r>
              <a:rPr lang="cs-CZ" sz="3200" dirty="0"/>
              <a:t>Přijímací zkouška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endParaRPr lang="cs-CZ" sz="3200" dirty="0"/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endParaRPr lang="cs-CZ" sz="3200" dirty="0"/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endParaRPr lang="cs-CZ" sz="32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40963" y="2700934"/>
            <a:ext cx="11608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5400" b="1" u="sng" dirty="0"/>
          </a:p>
        </p:txBody>
      </p:sp>
    </p:spTree>
    <p:extLst>
      <p:ext uri="{BB962C8B-B14F-4D97-AF65-F5344CB8AC3E}">
        <p14:creationId xmlns:p14="http://schemas.microsoft.com/office/powerpoint/2010/main" val="3125773631"/>
      </p:ext>
    </p:extLst>
  </p:cSld>
  <p:clrMapOvr>
    <a:masterClrMapping/>
  </p:clrMapOvr>
  <p:transition spd="slow" advTm="9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329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NABÍZÍ: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Možnost studovat Cisco Networking </a:t>
            </a:r>
            <a:r>
              <a:rPr lang="cs-CZ" sz="3200" dirty="0" err="1"/>
              <a:t>Academy</a:t>
            </a:r>
            <a:r>
              <a:rPr lang="cs-CZ" sz="3200" dirty="0"/>
              <a:t> Program </a:t>
            </a:r>
            <a:br>
              <a:rPr lang="cs-CZ" sz="3200" dirty="0"/>
            </a:br>
            <a:r>
              <a:rPr lang="cs-CZ" sz="3200" dirty="0"/>
              <a:t>a získat certifikát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Možnost získat ECDL - </a:t>
            </a:r>
            <a:r>
              <a:rPr lang="cs-CZ" sz="3200" dirty="0" err="1"/>
              <a:t>European</a:t>
            </a:r>
            <a:r>
              <a:rPr lang="cs-CZ" sz="3200" dirty="0"/>
              <a:t> </a:t>
            </a:r>
            <a:r>
              <a:rPr lang="cs-CZ" sz="3200" dirty="0" err="1"/>
              <a:t>Computer</a:t>
            </a:r>
            <a:r>
              <a:rPr lang="cs-CZ" sz="3200" dirty="0"/>
              <a:t> </a:t>
            </a:r>
            <a:r>
              <a:rPr lang="cs-CZ" sz="3200" dirty="0" err="1"/>
              <a:t>Driving</a:t>
            </a:r>
            <a:r>
              <a:rPr lang="cs-CZ" sz="3200" dirty="0"/>
              <a:t> Licence</a:t>
            </a:r>
            <a:br>
              <a:rPr lang="cs-CZ" sz="3200" dirty="0"/>
            </a:br>
            <a:r>
              <a:rPr lang="cs-CZ" sz="3200" dirty="0"/>
              <a:t>celosvětově rozšířený vzdělávací koncept v oblasti počítačové</a:t>
            </a:r>
            <a:br>
              <a:rPr lang="cs-CZ" sz="3200" dirty="0"/>
            </a:br>
            <a:r>
              <a:rPr lang="cs-CZ" sz="3200" dirty="0"/>
              <a:t>       (digitální) gramotnosti a digitálních znalostí a dovedností</a:t>
            </a:r>
          </a:p>
        </p:txBody>
      </p:sp>
      <p:pic>
        <p:nvPicPr>
          <p:cNvPr id="2050" name="Picture 2" descr="http://hbas.edu/wp-content/uploads/2015/07/1024px-Cisco_academy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331" y="5149452"/>
            <a:ext cx="1462205" cy="1462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7825" y="5608320"/>
            <a:ext cx="2861367" cy="10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4193"/>
      </p:ext>
    </p:extLst>
  </p:cSld>
  <p:clrMapOvr>
    <a:masterClrMapping/>
  </p:clrMapOvr>
  <p:transition spd="slow" advTm="8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491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UMOŽŇUJE: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Vykonávání odborné praxe nejen na vlastních pracovištích, </a:t>
            </a:r>
            <a:br>
              <a:rPr lang="cs-CZ" sz="3200" dirty="0"/>
            </a:br>
            <a:r>
              <a:rPr lang="cs-CZ" sz="3200" dirty="0"/>
              <a:t>ale i v provozu spolupracujících firem nebo firem dle vlastního výběru (po domluvě)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Při neúspěchu ve studiu čtyřletého studijního oboru možnost přestupu na tříletý učební obor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Po skončení tříletého učebního oboru pokračovat </a:t>
            </a:r>
            <a:br>
              <a:rPr lang="cs-CZ" sz="3200" dirty="0"/>
            </a:br>
            <a:r>
              <a:rPr lang="cs-CZ" sz="3200" dirty="0"/>
              <a:t>         		v denním nástavbovém nebo v dálkovém studiu </a:t>
            </a:r>
            <a:br>
              <a:rPr lang="cs-CZ" sz="3200" dirty="0"/>
            </a:br>
            <a:r>
              <a:rPr lang="cs-CZ" sz="3200" dirty="0"/>
              <a:t>         			a získat maturitu</a:t>
            </a:r>
          </a:p>
        </p:txBody>
      </p:sp>
    </p:spTree>
    <p:extLst>
      <p:ext uri="{BB962C8B-B14F-4D97-AF65-F5344CB8AC3E}">
        <p14:creationId xmlns:p14="http://schemas.microsoft.com/office/powerpoint/2010/main" val="1864569752"/>
      </p:ext>
    </p:extLst>
  </p:cSld>
  <p:clrMapOvr>
    <a:masterClrMapping/>
  </p:clrMapOvr>
  <p:transition spd="slow" advTm="9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437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UMOŽŇUJE: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Účast na mimoškolních akcích školy </a:t>
            </a:r>
            <a:br>
              <a:rPr lang="cs-CZ" sz="3200" dirty="0"/>
            </a:br>
            <a:r>
              <a:rPr lang="cs-CZ" sz="3200" dirty="0"/>
              <a:t>– sportovní, mezinárodní apod.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Zapojení nadaných žáků do různých soutěží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Konzultace s výchovným poradcem a výuku dle individuálního vzdělávacího plánu (žáci se specifickými potřebami)</a:t>
            </a:r>
          </a:p>
          <a:p>
            <a:pPr marL="1431925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Získat finanční ohodnocení v rámci produktivní činnosti </a:t>
            </a:r>
            <a:br>
              <a:rPr lang="cs-CZ" sz="3200" dirty="0"/>
            </a:br>
            <a:r>
              <a:rPr lang="cs-CZ" sz="3200" dirty="0"/>
              <a:t>při praktickém vyučování</a:t>
            </a:r>
          </a:p>
        </p:txBody>
      </p:sp>
    </p:spTree>
    <p:extLst>
      <p:ext uri="{BB962C8B-B14F-4D97-AF65-F5344CB8AC3E}">
        <p14:creationId xmlns:p14="http://schemas.microsoft.com/office/powerpoint/2010/main" val="2883012473"/>
      </p:ext>
    </p:extLst>
  </p:cSld>
  <p:clrMapOvr>
    <a:masterClrMapping/>
  </p:clrMapOvr>
  <p:transition spd="slow" advTm="8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UMOŽŇUJE: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Žáci se setkají se zařízeními jako například síťové prvky CISCO, sběrnicové a radiofrekvenční systémy, robotika, návrhové a simulační softwary, 3D technologie apod.</a:t>
            </a:r>
          </a:p>
        </p:txBody>
      </p:sp>
      <p:pic>
        <p:nvPicPr>
          <p:cNvPr id="4098" name="Picture 2" descr="http://mms.businesswire.com/media/20140327006403/en/399340/5/Eaton_PBW_Lit_PMS300_high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32" y="4010944"/>
            <a:ext cx="3732313" cy="1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alypso.com/uploads/logos/Logo-Sieme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764" y="4672225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ylms.cz/obrazky/elektronika/logo-krok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0817" y="4877316"/>
            <a:ext cx="1519684" cy="1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6/64/Cisco_logo.svg/2000px-Cisco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456" y="3834981"/>
            <a:ext cx="2255236" cy="126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ndm.net/lan/images/stories/cisco/routers/Cisco-2801-Integrated-Services-Rou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103" y="3834981"/>
            <a:ext cx="3643915" cy="10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A4BF08-6E87-74A7-3225-9E00C2FC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00" y="5010766"/>
            <a:ext cx="3929593" cy="17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36983"/>
      </p:ext>
    </p:extLst>
  </p:cSld>
  <p:clrMapOvr>
    <a:masterClrMapping/>
  </p:clrMapOvr>
  <p:transition spd="slow" advTm="7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sc.oit.gatech.edu/sites/default/files/demo2015/microsoft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929" y="5392543"/>
            <a:ext cx="3388339" cy="1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UMOŽŇUJE: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Žáci mohou pracovat ve vybavených počítačových učebnách, včetně učebny vybavené počítači firmy Apple a setkají se </a:t>
            </a:r>
            <a:br>
              <a:rPr lang="cs-CZ" sz="3200" dirty="0"/>
            </a:br>
            <a:r>
              <a:rPr lang="cs-CZ" sz="3200" dirty="0"/>
              <a:t>a naučí se používat aktuální software jako například Operační systémy Windows, Microsoft Office, </a:t>
            </a:r>
            <a:r>
              <a:rPr lang="cs-CZ" sz="3200" dirty="0" err="1"/>
              <a:t>Power</a:t>
            </a:r>
            <a:r>
              <a:rPr lang="cs-CZ" sz="3200" dirty="0"/>
              <a:t> BI, </a:t>
            </a:r>
            <a:r>
              <a:rPr lang="cs-CZ" sz="3200" dirty="0" err="1"/>
              <a:t>ProfiCAD</a:t>
            </a:r>
            <a:r>
              <a:rPr lang="cs-CZ" sz="3200" dirty="0"/>
              <a:t>, </a:t>
            </a:r>
            <a:r>
              <a:rPr lang="cs-CZ" sz="3200" dirty="0" err="1"/>
              <a:t>Multisim</a:t>
            </a:r>
            <a:r>
              <a:rPr lang="cs-CZ" sz="3200" dirty="0"/>
              <a:t>, </a:t>
            </a:r>
            <a:r>
              <a:rPr lang="cs-CZ" sz="3200" dirty="0" err="1"/>
              <a:t>Zoner</a:t>
            </a:r>
            <a:r>
              <a:rPr lang="cs-CZ" sz="3200" dirty="0"/>
              <a:t> </a:t>
            </a:r>
            <a:r>
              <a:rPr lang="cs-CZ" sz="3200" dirty="0" err="1"/>
              <a:t>Photo</a:t>
            </a:r>
            <a:r>
              <a:rPr lang="cs-CZ" sz="3200" dirty="0"/>
              <a:t> Studio, </a:t>
            </a:r>
            <a:r>
              <a:rPr lang="cs-CZ" sz="3200" dirty="0" err="1"/>
              <a:t>Eplan</a:t>
            </a:r>
            <a:endParaRPr lang="cs-CZ" sz="3200" dirty="0"/>
          </a:p>
        </p:txBody>
      </p:sp>
      <p:pic>
        <p:nvPicPr>
          <p:cNvPr id="7174" name="Picture 6" descr="http://www.winemantech.com/uploads/common/NI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723" y="4948911"/>
            <a:ext cx="3502025" cy="8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proficad.com/img/logo/logo-6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7079" y="4800531"/>
            <a:ext cx="2986189" cy="6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upload.wikimedia.org/wikipedia/commons/thumb/f/fa/Apple_logo_black.svg/2000px-Apple_logo_black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9728" y="4948911"/>
            <a:ext cx="1214688" cy="1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1ACE32F-0B0E-324D-57E4-3568B9194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47" y="5020777"/>
            <a:ext cx="805982" cy="11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7467"/>
      </p:ext>
    </p:extLst>
  </p:cSld>
  <p:clrMapOvr>
    <a:masterClrMapping/>
  </p:clrMapOvr>
  <p:transition spd="slow" advTm="8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111214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7078" y="1233691"/>
            <a:ext cx="11608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UMOŽŇUJE </a:t>
            </a:r>
            <a:br>
              <a:rPr lang="cs-CZ" sz="3600" b="1" dirty="0">
                <a:solidFill>
                  <a:srgbClr val="002060"/>
                </a:solidFill>
              </a:rPr>
            </a:br>
            <a:r>
              <a:rPr lang="cs-CZ" sz="3600" b="1" dirty="0">
                <a:solidFill>
                  <a:srgbClr val="002060"/>
                </a:solidFill>
              </a:rPr>
              <a:t>ZÍSKAT PRAKTICKÉ ZKUŠENOSTI A DOVEDNOSTI</a:t>
            </a:r>
          </a:p>
        </p:txBody>
      </p:sp>
      <p:pic>
        <p:nvPicPr>
          <p:cNvPr id="7" name="Obrázek 6" descr="Obsah obrázku interiér, zeď, osoba, oblečení&#10;&#10;Popis byl vytvořen automaticky">
            <a:extLst>
              <a:ext uri="{FF2B5EF4-FFF2-40B4-BE49-F238E27FC236}">
                <a16:creationId xmlns:a16="http://schemas.microsoft.com/office/drawing/2014/main" id="{3FFA2740-125D-4E71-0640-42B6BAD0C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4" y="3153087"/>
            <a:ext cx="4606563" cy="30710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Obrázek 8" descr="Obsah obrázku interiér, počítač, Kancelářská budova, zeď&#10;&#10;Popis byl vytvořen automaticky">
            <a:extLst>
              <a:ext uri="{FF2B5EF4-FFF2-40B4-BE49-F238E27FC236}">
                <a16:creationId xmlns:a16="http://schemas.microsoft.com/office/drawing/2014/main" id="{4A0D0202-DC0F-F5BC-2D1C-3A9013352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0" y="2559254"/>
            <a:ext cx="4606564" cy="3071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2612829"/>
      </p:ext>
    </p:extLst>
  </p:cSld>
  <p:clrMapOvr>
    <a:masterClrMapping/>
  </p:clrMapOvr>
  <p:transition spd="slow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oblečení, interiér, muž&#10;&#10;Popis byl vytvořen automaticky">
            <a:extLst>
              <a:ext uri="{FF2B5EF4-FFF2-40B4-BE49-F238E27FC236}">
                <a16:creationId xmlns:a16="http://schemas.microsoft.com/office/drawing/2014/main" id="{88ACCD67-2CC6-F41B-FB3A-45713B5EC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4" y="2118445"/>
            <a:ext cx="4906651" cy="327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111214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Proč studovat na SOUE Plzeň?</a:t>
            </a:r>
            <a:endParaRPr lang="cs-CZ" sz="54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4847" y="1233691"/>
            <a:ext cx="11460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ŠKOLA UMOŽŇUJE – ZÍSKAT ODBORNÉ ZNALOSTI</a:t>
            </a:r>
          </a:p>
          <a:p>
            <a:pPr algn="ctr">
              <a:lnSpc>
                <a:spcPts val="4200"/>
              </a:lnSpc>
              <a:tabLst>
                <a:tab pos="2506663" algn="l"/>
              </a:tabLst>
            </a:pPr>
            <a:endParaRPr lang="cs-CZ" sz="3600" b="1" dirty="0">
              <a:solidFill>
                <a:srgbClr val="002060"/>
              </a:solidFill>
            </a:endParaRPr>
          </a:p>
        </p:txBody>
      </p:sp>
      <p:pic>
        <p:nvPicPr>
          <p:cNvPr id="12" name="Obrázek 11" descr="Obsah obrázku oblečení, osoba, Lidská tvář, zeď&#10;&#10;Popis byl vytvořen automaticky">
            <a:extLst>
              <a:ext uri="{FF2B5EF4-FFF2-40B4-BE49-F238E27FC236}">
                <a16:creationId xmlns:a16="http://schemas.microsoft.com/office/drawing/2014/main" id="{EBEFC4BB-09A5-9FE1-1DEB-0176B4F8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06" y="2120090"/>
            <a:ext cx="4906651" cy="3271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 descr="Obsah obrázku interiér, stroj/přístroj, počítač, elektronika&#10;&#10;Popis byl vytvořen automaticky">
            <a:extLst>
              <a:ext uri="{FF2B5EF4-FFF2-40B4-BE49-F238E27FC236}">
                <a16:creationId xmlns:a16="http://schemas.microsoft.com/office/drawing/2014/main" id="{3D674993-D2E2-BD52-3E22-48D46ED5B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7" y="3429000"/>
            <a:ext cx="4352925" cy="2903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5289115"/>
      </p:ext>
    </p:extLst>
  </p:cSld>
  <p:clrMapOvr>
    <a:masterClrMapping/>
  </p:clrMapOvr>
  <p:transition spd="slow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3179984-8A6F-54F9-704F-CCAFE7130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1" r="44453" b="23607"/>
          <a:stretch/>
        </p:blipFill>
        <p:spPr>
          <a:xfrm rot="20581257">
            <a:off x="2197404" y="4295956"/>
            <a:ext cx="3977745" cy="153553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769286"/>
            <a:ext cx="12192000" cy="2387600"/>
          </a:xfrm>
        </p:spPr>
        <p:txBody>
          <a:bodyPr>
            <a:normAutofit/>
          </a:bodyPr>
          <a:lstStyle/>
          <a:p>
            <a:r>
              <a:rPr lang="cs-CZ" sz="8800" dirty="0">
                <a:solidFill>
                  <a:srgbClr val="002060"/>
                </a:solidFill>
              </a:rPr>
              <a:t>TECHNIK SE UPLATNÍ!</a:t>
            </a:r>
            <a:endParaRPr lang="cs-CZ" sz="11500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9" y="5427406"/>
            <a:ext cx="1283110" cy="128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upload.wikimedia.org/wikipedia/commons/thumb/b/be/Bipolar_transistor_amplifier_-_emitor.svg/400px-Bipolar_transistor_amplifier_-_emitor.svg.pn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0974">
            <a:off x="695832" y="635815"/>
            <a:ext cx="3123198" cy="15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přeprava, kosmická loď&#10;&#10;Popis byl vytvořen automaticky">
            <a:extLst>
              <a:ext uri="{FF2B5EF4-FFF2-40B4-BE49-F238E27FC236}">
                <a16:creationId xmlns:a16="http://schemas.microsoft.com/office/drawing/2014/main" id="{AAC7E142-A486-CF4D-4F51-CCEDAFD1E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30" y="346334"/>
            <a:ext cx="4012265" cy="2307053"/>
          </a:xfrm>
          <a:prstGeom prst="rect">
            <a:avLst/>
          </a:prstGeom>
        </p:spPr>
      </p:pic>
      <p:pic>
        <p:nvPicPr>
          <p:cNvPr id="14" name="Picture 8" descr="Marine wind generator energy icon. Offshore Wind Turbines symbol">
            <a:extLst>
              <a:ext uri="{FF2B5EF4-FFF2-40B4-BE49-F238E27FC236}">
                <a16:creationId xmlns:a16="http://schemas.microsoft.com/office/drawing/2014/main" id="{B6E4EB88-0661-A221-3D7B-5C85E0F23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/>
          <a:stretch/>
        </p:blipFill>
        <p:spPr bwMode="auto">
          <a:xfrm>
            <a:off x="8234353" y="4052492"/>
            <a:ext cx="3933596" cy="274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69A2B91-7B33-FAF4-F08A-86DAB18D4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9911" r="5733" b="12222"/>
          <a:stretch/>
        </p:blipFill>
        <p:spPr bwMode="auto">
          <a:xfrm>
            <a:off x="8711542" y="159500"/>
            <a:ext cx="2979217" cy="24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86913"/>
      </p:ext>
    </p:extLst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132897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Proč studovat na SOUE Plzeň?</a:t>
            </a:r>
            <a:endParaRPr lang="cs-CZ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491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DALŠÍ VÝHODY: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V areálu školy je i DM, školní jídelna, dílny odborného výcviku, </a:t>
            </a:r>
            <a:br>
              <a:rPr lang="cs-CZ" sz="3200" dirty="0"/>
            </a:br>
            <a:r>
              <a:rPr lang="cs-CZ" sz="3200" dirty="0"/>
              <a:t>dvě tělocvičny, venkovní hřiště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Inovativní formy výuky, dobře vybavené učebny a dílny, </a:t>
            </a:r>
            <a:br>
              <a:rPr lang="cs-CZ" sz="3200" dirty="0"/>
            </a:br>
            <a:r>
              <a:rPr lang="cs-CZ" sz="3200" dirty="0"/>
              <a:t>moderní pomůcky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Žáci jsou bezplatně vybaveni osobními a ochrannými prostředky </a:t>
            </a:r>
            <a:br>
              <a:rPr lang="cs-CZ" sz="3200" dirty="0"/>
            </a:br>
            <a:r>
              <a:rPr lang="cs-CZ" sz="3200" dirty="0"/>
              <a:t>a nářadím pro odborný výcvik  </a:t>
            </a:r>
          </a:p>
          <a:p>
            <a:pPr marL="1798638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Perspektiva dobrého zaměstnání</a:t>
            </a:r>
          </a:p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442943"/>
      </p:ext>
    </p:extLst>
  </p:cSld>
  <p:clrMapOvr>
    <a:masterClrMapping/>
  </p:clrMapOvr>
  <p:transition spd="slow" advTm="8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885" y="132896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Proč studovat na SOUE Plzeň?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88732" y="1564561"/>
            <a:ext cx="1146046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tabLst>
                <a:tab pos="2506663" algn="l"/>
              </a:tabLst>
            </a:pPr>
            <a:r>
              <a:rPr lang="cs-CZ" sz="3600" b="1" dirty="0">
                <a:solidFill>
                  <a:srgbClr val="002060"/>
                </a:solidFill>
              </a:rPr>
              <a:t>DALŠÍ VÝHODY: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Ubytování v DM je zajištěno v pokojích </a:t>
            </a:r>
            <a:br>
              <a:rPr lang="cs-CZ" sz="3200" dirty="0"/>
            </a:br>
            <a:r>
              <a:rPr lang="cs-CZ" sz="3200" dirty="0"/>
              <a:t>tzv. buňkového typu s připojením na internet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Ve škole je k dispozici internet, </a:t>
            </a:r>
            <a:r>
              <a:rPr lang="cs-CZ" sz="3200" dirty="0" err="1"/>
              <a:t>wi-fi</a:t>
            </a:r>
            <a:endParaRPr lang="cs-CZ" sz="3200" dirty="0"/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Zapůjčení učebnic za poplatek 200 Kč na školní rok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Ve školní jídelně možnost výběru ze dvou jídel, </a:t>
            </a:r>
            <a:br>
              <a:rPr lang="cs-CZ" sz="3200" dirty="0"/>
            </a:br>
            <a:r>
              <a:rPr lang="cs-CZ" sz="3200" dirty="0"/>
              <a:t>pro ubytované zajištění snídaně i večeře za výhodnou cenu</a:t>
            </a:r>
          </a:p>
          <a:p>
            <a:pPr marL="1733550" lvl="3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Výhodná poloha školy z hlediska dopravního </a:t>
            </a:r>
            <a:br>
              <a:rPr lang="cs-CZ" sz="3200" dirty="0"/>
            </a:br>
            <a:r>
              <a:rPr lang="cs-CZ" sz="3200" dirty="0"/>
              <a:t>spojení z vlakového nebo autobusového nádraží</a:t>
            </a:r>
          </a:p>
        </p:txBody>
      </p:sp>
    </p:spTree>
    <p:extLst>
      <p:ext uri="{BB962C8B-B14F-4D97-AF65-F5344CB8AC3E}">
        <p14:creationId xmlns:p14="http://schemas.microsoft.com/office/powerpoint/2010/main" val="3451326515"/>
      </p:ext>
    </p:extLst>
  </p:cSld>
  <p:clrMapOvr>
    <a:masterClrMapping/>
  </p:clrMapOvr>
  <p:transition spd="slow" advTm="9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E0E5131-81AE-EE21-AACD-8F92FF32A6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087C752-B0B1-0F74-77DA-B49490B51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07208" y="140208"/>
            <a:ext cx="4928616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Obsah obrázku text, Písmo, logo, symbol&#10;&#10;Obsah generovaný pomocí AI může být nesprávný.">
            <a:extLst>
              <a:ext uri="{FF2B5EF4-FFF2-40B4-BE49-F238E27FC236}">
                <a16:creationId xmlns:a16="http://schemas.microsoft.com/office/drawing/2014/main" id="{8414FBD6-CB70-FBF2-1DB5-BC70702A3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1949113"/>
            <a:ext cx="4490138" cy="34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81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668627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www.souepl.cz</a:t>
            </a:r>
            <a:br>
              <a:rPr lang="cs-CZ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odborné znalosti a dovednosti</a:t>
            </a:r>
            <a:br>
              <a:rPr lang="cs-CZ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cs-CZ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námi máte budoucnost jistou!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45135B-1274-B2F1-F1AF-158604AF8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">
            <a:off x="6137908" y="3202787"/>
            <a:ext cx="5347108" cy="249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509528-5762-0942-3F65-A8A40C5203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95" r="4064"/>
          <a:stretch/>
        </p:blipFill>
        <p:spPr>
          <a:xfrm rot="-120000">
            <a:off x="597670" y="2453157"/>
            <a:ext cx="4893209" cy="262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0413404"/>
      </p:ext>
    </p:extLst>
  </p:cSld>
  <p:clrMapOvr>
    <a:masterClrMapping/>
  </p:clrMapOvr>
  <p:transition spd="slow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5E991-0336-7B47-60FE-823FC635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PŘIJÍMACÍ ŘÍZENÍ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7E167B-D2F8-F4EE-27E8-C11D6A6F0F2E}"/>
              </a:ext>
            </a:extLst>
          </p:cNvPr>
          <p:cNvSpPr txBox="1"/>
          <p:nvPr/>
        </p:nvSpPr>
        <p:spPr>
          <a:xfrm>
            <a:off x="2276572" y="3254307"/>
            <a:ext cx="846055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4A4A5F"/>
                </a:solidFill>
                <a:effectLst/>
              </a:rPr>
              <a:t>Informační web MŠMT ČR k přijímacím zkouškám:</a:t>
            </a:r>
            <a:br>
              <a:rPr lang="cs-CZ" sz="2400" b="1" i="0" dirty="0">
                <a:solidFill>
                  <a:srgbClr val="4A4A5F"/>
                </a:solidFill>
                <a:effectLst/>
              </a:rPr>
            </a:br>
            <a:br>
              <a:rPr lang="cs-CZ" sz="2400" b="1" i="0" dirty="0">
                <a:solidFill>
                  <a:srgbClr val="4A4A5F"/>
                </a:solidFill>
                <a:effectLst/>
              </a:rPr>
            </a:br>
            <a:r>
              <a:rPr lang="cs-CZ" b="1" i="0" dirty="0">
                <a:solidFill>
                  <a:srgbClr val="4A4A5F"/>
                </a:solidFill>
                <a:effectLst/>
                <a:latin typeface="Open Sans" panose="020B0606030504020204" pitchFamily="34" charset="0"/>
              </a:rPr>
              <a:t> </a:t>
            </a:r>
            <a:br>
              <a:rPr lang="cs-CZ" b="1" i="0" dirty="0">
                <a:solidFill>
                  <a:srgbClr val="4A4A5F"/>
                </a:solidFill>
                <a:effectLst/>
                <a:latin typeface="Open Sans" panose="020B0606030504020204" pitchFamily="34" charset="0"/>
              </a:rPr>
            </a:br>
            <a:r>
              <a:rPr lang="cs-CZ" sz="3600" b="1" i="0" dirty="0">
                <a:effectLst/>
                <a:hlinkClick r:id="rId2"/>
              </a:rPr>
              <a:t>www.prihlaskynastredni.cz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72480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Čtyřleté studijní obory s maturitou</a:t>
            </a:r>
            <a:endParaRPr lang="cs-CZ" sz="5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7517" y="1574325"/>
            <a:ext cx="1175511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26-45-M/01 	Telekomunikace – internet věcí, chytrá domácnost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18-20-M/01 	Informační technologie – IT v komerční praxi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26-41-L/01 	Mechanik elektrotechnik (silnoproudá zařízení,      </a:t>
            </a:r>
          </a:p>
          <a:p>
            <a:pPr marL="361950" indent="-361950">
              <a:lnSpc>
                <a:spcPct val="150000"/>
              </a:lnSpc>
              <a:tabLst>
                <a:tab pos="2506663" algn="l"/>
              </a:tabLst>
            </a:pPr>
            <a:r>
              <a:rPr lang="cs-CZ" sz="3200" dirty="0"/>
              <a:t>                           elektronická zařízení, informační technologie) 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39-41-L/02 	Mechanik instalatérských a elektrotechnických zařízení</a:t>
            </a:r>
          </a:p>
        </p:txBody>
      </p:sp>
    </p:spTree>
    <p:extLst>
      <p:ext uri="{BB962C8B-B14F-4D97-AF65-F5344CB8AC3E}">
        <p14:creationId xmlns:p14="http://schemas.microsoft.com/office/powerpoint/2010/main" val="2939831658"/>
      </p:ext>
    </p:extLst>
  </p:cSld>
  <p:clrMapOvr>
    <a:masterClrMapping/>
  </p:clrMapOvr>
  <p:transition spd="slow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859" y="365125"/>
            <a:ext cx="116082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Čtyřleté studijní obory</a:t>
            </a:r>
            <a:b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počty přijímaných žáků do 1. ročníku</a:t>
            </a:r>
            <a:endParaRPr lang="cs-CZ" sz="54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0271" y="1958711"/>
            <a:ext cx="11448303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Telekomunikace – internet věcí, chytrá domácnost	</a:t>
            </a:r>
            <a:r>
              <a:rPr lang="cs-CZ" sz="3200" b="1" dirty="0"/>
              <a:t>30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Informační technologie – IT v komerční praxi	</a:t>
            </a:r>
            <a:r>
              <a:rPr lang="cs-CZ" sz="3200" b="1" dirty="0"/>
              <a:t>60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Mechanik elektrotechnik	</a:t>
            </a:r>
            <a:r>
              <a:rPr lang="cs-CZ" sz="3200" b="1" dirty="0"/>
              <a:t>90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Mechanik instalatérských a elektrotechnických zařízení	</a:t>
            </a:r>
            <a:r>
              <a:rPr lang="cs-CZ" sz="32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612232910"/>
      </p:ext>
    </p:extLst>
  </p:cSld>
  <p:clrMapOvr>
    <a:masterClrMapping/>
  </p:clrMapOvr>
  <p:transition spd="slow" advTm="8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167054"/>
            <a:ext cx="11608229" cy="107266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Čtyřleté studijní obory s maturitní zkouškou</a:t>
            </a:r>
            <a:endParaRPr lang="cs-CZ" sz="54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219558" y="1239715"/>
            <a:ext cx="11851037" cy="545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Délka studia: 4 roky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Obory jsou určeny: pro žáky, kteří ukončí 9. třídu </a:t>
            </a:r>
            <a:br>
              <a:rPr lang="cs-CZ" sz="3200" dirty="0"/>
            </a:br>
            <a:r>
              <a:rPr lang="cs-CZ" sz="3200" dirty="0"/>
              <a:t>základní školy s dobrými studijními výsledky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Termín odevzdání přihlášek: 1. - 20. únor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1703388" algn="l"/>
              </a:tabLst>
            </a:pPr>
            <a:r>
              <a:rPr lang="cs-CZ" sz="3200" dirty="0"/>
              <a:t>Jednotné přijímací zkoušky z matematiky a českého jazyka</a:t>
            </a:r>
          </a:p>
          <a:p>
            <a:pPr marL="361950" indent="-36195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Podmínky přijetí:</a:t>
            </a:r>
          </a:p>
          <a:p>
            <a:pPr marL="2062163" lvl="3" indent="-35560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úspěšně ukončená 9. třída základní školy </a:t>
            </a:r>
            <a:br>
              <a:rPr lang="cs-CZ" sz="3200" dirty="0"/>
            </a:br>
            <a:r>
              <a:rPr lang="cs-CZ" sz="3200" dirty="0"/>
              <a:t>(žák by měl prospět v 1. pololetí 8. a 9. třídy);</a:t>
            </a:r>
          </a:p>
          <a:p>
            <a:pPr marL="2062163" lvl="3" indent="-355600">
              <a:lnSpc>
                <a:spcPts val="42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potvrzení lékaře o zdravotní způsobilosti ke studiu </a:t>
            </a:r>
            <a:br>
              <a:rPr lang="cs-CZ" sz="3200" dirty="0"/>
            </a:br>
            <a:r>
              <a:rPr lang="cs-CZ" sz="3200" dirty="0"/>
              <a:t>a výkonu povolání (kromě oboru Informační technologie).</a:t>
            </a:r>
          </a:p>
        </p:txBody>
      </p:sp>
    </p:spTree>
    <p:extLst>
      <p:ext uri="{BB962C8B-B14F-4D97-AF65-F5344CB8AC3E}">
        <p14:creationId xmlns:p14="http://schemas.microsoft.com/office/powerpoint/2010/main" val="3212674719"/>
      </p:ext>
    </p:extLst>
  </p:cSld>
  <p:clrMapOvr>
    <a:masterClrMapping/>
  </p:clrMapOvr>
  <p:transition spd="slow" advTm="9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Čtyřleté studijní obory s maturitní zkouškou</a:t>
            </a:r>
            <a:endParaRPr lang="cs-CZ" sz="54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660400" y="1564561"/>
            <a:ext cx="1093216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Ukončení studia: </a:t>
            </a:r>
            <a:r>
              <a:rPr lang="cs-CZ" sz="3200" dirty="0"/>
              <a:t>vykonáním maturitní zkoušky, </a:t>
            </a:r>
            <a:br>
              <a:rPr lang="cs-CZ" sz="3200" dirty="0"/>
            </a:br>
            <a:r>
              <a:rPr lang="cs-CZ" sz="3200" dirty="0"/>
              <a:t>úspěšný absolvent získá maturitní vysvědčení, </a:t>
            </a:r>
            <a:br>
              <a:rPr lang="cs-CZ" sz="3200" dirty="0"/>
            </a:br>
            <a:r>
              <a:rPr lang="cs-CZ" sz="3200" dirty="0"/>
              <a:t>u oboru Mechanik elektrotechnik a Mechanik instalatérských </a:t>
            </a:r>
            <a:br>
              <a:rPr lang="cs-CZ" sz="3200" dirty="0"/>
            </a:br>
            <a:r>
              <a:rPr lang="cs-CZ" sz="3200" dirty="0"/>
              <a:t>a elektrotechnických zařízení </a:t>
            </a:r>
            <a:r>
              <a:rPr lang="cs-CZ" sz="3200" b="1" dirty="0"/>
              <a:t>včetně získání výučního listu</a:t>
            </a:r>
          </a:p>
          <a:p>
            <a:pPr marL="1971675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b="1" dirty="0">
                <a:solidFill>
                  <a:srgbClr val="002060"/>
                </a:solidFill>
              </a:rPr>
              <a:t>Možnosti dalšího vzdělávání</a:t>
            </a:r>
            <a:r>
              <a:rPr lang="cs-CZ" sz="3200" dirty="0">
                <a:solidFill>
                  <a:srgbClr val="002060"/>
                </a:solidFill>
              </a:rPr>
              <a:t>: </a:t>
            </a:r>
            <a:r>
              <a:rPr lang="cs-CZ" sz="3200" dirty="0"/>
              <a:t>studium na vysokých </a:t>
            </a:r>
            <a:br>
              <a:rPr lang="cs-CZ" sz="3200" dirty="0"/>
            </a:br>
            <a:r>
              <a:rPr lang="cs-CZ" sz="3200" dirty="0"/>
              <a:t>a vyšších odborných školách</a:t>
            </a:r>
          </a:p>
        </p:txBody>
      </p:sp>
    </p:spTree>
    <p:extLst>
      <p:ext uri="{BB962C8B-B14F-4D97-AF65-F5344CB8AC3E}">
        <p14:creationId xmlns:p14="http://schemas.microsoft.com/office/powerpoint/2010/main" val="1433826246"/>
      </p:ext>
    </p:extLst>
  </p:cSld>
  <p:clrMapOvr>
    <a:masterClrMapping/>
  </p:clrMapOvr>
  <p:transition spd="slow" advTm="8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63" y="365125"/>
            <a:ext cx="11608229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Tříleté učební obory s výučním listem</a:t>
            </a:r>
            <a:endParaRPr lang="cs-CZ" sz="48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9760" y="1564561"/>
            <a:ext cx="10972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26-52-H/01 	Elektromechanik pro zařízení a přístroje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26-51-H/01 	Elektrikář  (slaboproud)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</a:tabLst>
            </a:pPr>
            <a:r>
              <a:rPr lang="cs-CZ" sz="3200" dirty="0"/>
              <a:t>26-51-H/02 	Elektrikář  silnoproud</a:t>
            </a:r>
          </a:p>
        </p:txBody>
      </p:sp>
    </p:spTree>
    <p:extLst>
      <p:ext uri="{BB962C8B-B14F-4D97-AF65-F5344CB8AC3E}">
        <p14:creationId xmlns:p14="http://schemas.microsoft.com/office/powerpoint/2010/main" val="681508240"/>
      </p:ext>
    </p:extLst>
  </p:cSld>
  <p:clrMapOvr>
    <a:masterClrMapping/>
  </p:clrMapOvr>
  <p:transition spd="slow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763" y="809625"/>
            <a:ext cx="11608229" cy="1325563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Tříleté učební obory s výučním listem – </a:t>
            </a:r>
            <a:br>
              <a:rPr lang="cs-CZ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cs-CZ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počty přijímaných žáků do 1. ročníku</a:t>
            </a:r>
            <a:endParaRPr lang="cs-CZ" sz="48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660400" y="2568311"/>
            <a:ext cx="115316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26-52-H/01 	Elektromechanik pro zařízení a přístroje	</a:t>
            </a:r>
            <a:r>
              <a:rPr lang="cs-CZ" sz="3200" b="1" dirty="0"/>
              <a:t>30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26-51-H/01 	Elektrikář  (slaboproud)	</a:t>
            </a:r>
            <a:r>
              <a:rPr lang="cs-CZ" sz="3200" b="1" dirty="0"/>
              <a:t>30</a:t>
            </a:r>
          </a:p>
          <a:p>
            <a:pPr marL="361950" indent="-3619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06663" algn="l"/>
                <a:tab pos="10310813" algn="l"/>
              </a:tabLst>
            </a:pPr>
            <a:r>
              <a:rPr lang="cs-CZ" sz="3200" dirty="0"/>
              <a:t>26-51-H/02 	Elektrikář  silnoproud	</a:t>
            </a:r>
            <a:r>
              <a:rPr lang="cs-CZ" sz="3200" b="1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614332384"/>
      </p:ext>
    </p:extLst>
  </p:cSld>
  <p:clrMapOvr>
    <a:masterClrMapping/>
  </p:clrMapOvr>
  <p:transition spd="slow" advTm="5000">
    <p:wipe/>
  </p:transition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zor-souepl" id="{46196548-FDE1-44D7-8473-4D9DD3875E21}" vid="{96F44185-F7F9-43F0-B7B9-7DA3264EFBB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7137</TotalTime>
  <Words>948</Words>
  <Application>Microsoft Office PowerPoint</Application>
  <PresentationFormat>Širokoúhlá obrazovka</PresentationFormat>
  <Paragraphs>93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Wingdings</vt:lpstr>
      <vt:lpstr>Motiv Office</vt:lpstr>
      <vt:lpstr>PŘEDSTAVUJEME STŘEDNÍ ODBORNÉ UČILIŠTĚ ELEKTROTECHNICKÉ V PLZNI</vt:lpstr>
      <vt:lpstr>TECHNIK SE UPLATNÍ!</vt:lpstr>
      <vt:lpstr>PŘIJÍMACÍ ŘÍZENÍ</vt:lpstr>
      <vt:lpstr>Čtyřleté studijní obory s maturitou</vt:lpstr>
      <vt:lpstr>Čtyřleté studijní obory počty přijímaných žáků do 1. ročníku</vt:lpstr>
      <vt:lpstr>Čtyřleté studijní obory s maturitní zkouškou</vt:lpstr>
      <vt:lpstr>Čtyřleté studijní obory s maturitní zkouškou</vt:lpstr>
      <vt:lpstr>Tříleté učební obory s výučním listem</vt:lpstr>
      <vt:lpstr>Tříleté učební obory s výučním listem –  počty přijímaných žáků do 1. ročníku</vt:lpstr>
      <vt:lpstr>Tříleté učební obory s výučním listem</vt:lpstr>
      <vt:lpstr>Tříleté učební obory s výučním listem</vt:lpstr>
      <vt:lpstr>Nástavbové studium</vt:lpstr>
      <vt:lpstr>Proč studovat na SOUE Plzeň?</vt:lpstr>
      <vt:lpstr>Proč studovat na SOUE Plzeň?</vt:lpstr>
      <vt:lpstr>Proč studovat na SOUE Plzeň?</vt:lpstr>
      <vt:lpstr>Proč studovat na SOUE Plzeň?</vt:lpstr>
      <vt:lpstr>Proč studovat na SOUE Plzeň?</vt:lpstr>
      <vt:lpstr>Proč studovat na SOUE Plzeň?</vt:lpstr>
      <vt:lpstr>Proč studovat na SOUE Plzeň?</vt:lpstr>
      <vt:lpstr>Proč studovat na SOUE Plzeň?</vt:lpstr>
      <vt:lpstr>Proč studovat na SOUE Plzeň?</vt:lpstr>
      <vt:lpstr>Prezentace aplikace PowerPoint</vt:lpstr>
      <vt:lpstr>www.souepl.cz odborné znalosti a dovednosti S námi máte budoucnost jistou!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Leba</dc:creator>
  <cp:lastModifiedBy>Mgr. Jana Hošková</cp:lastModifiedBy>
  <cp:revision>812</cp:revision>
  <cp:lastPrinted>2015-02-01T08:25:03Z</cp:lastPrinted>
  <dcterms:created xsi:type="dcterms:W3CDTF">2015-01-30T16:15:07Z</dcterms:created>
  <dcterms:modified xsi:type="dcterms:W3CDTF">2025-10-06T07:52:32Z</dcterms:modified>
</cp:coreProperties>
</file>