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1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67BB-2E46-49E4-8073-5345A6AA1383}" type="datetimeFigureOut">
              <a:rPr lang="cs-CZ" smtClean="0"/>
              <a:pPr/>
              <a:t>27.11.2015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A446D-FCA4-42BD-B41F-A761749C8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67BB-2E46-49E4-8073-5345A6AA1383}" type="datetimeFigureOut">
              <a:rPr lang="cs-CZ" smtClean="0"/>
              <a:pPr/>
              <a:t>27.11.2015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A446D-FCA4-42BD-B41F-A761749C8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67BB-2E46-49E4-8073-5345A6AA1383}" type="datetimeFigureOut">
              <a:rPr lang="cs-CZ" smtClean="0"/>
              <a:pPr/>
              <a:t>27.11.2015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A446D-FCA4-42BD-B41F-A761749C8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67BB-2E46-49E4-8073-5345A6AA1383}" type="datetimeFigureOut">
              <a:rPr lang="cs-CZ" smtClean="0"/>
              <a:pPr/>
              <a:t>27.11.2015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A446D-FCA4-42BD-B41F-A761749C8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67BB-2E46-49E4-8073-5345A6AA1383}" type="datetimeFigureOut">
              <a:rPr lang="cs-CZ" smtClean="0"/>
              <a:pPr/>
              <a:t>27.11.2015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A446D-FCA4-42BD-B41F-A761749C8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67BB-2E46-49E4-8073-5345A6AA1383}" type="datetimeFigureOut">
              <a:rPr lang="cs-CZ" smtClean="0"/>
              <a:pPr/>
              <a:t>27.11.2015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A446D-FCA4-42BD-B41F-A761749C8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67BB-2E46-49E4-8073-5345A6AA1383}" type="datetimeFigureOut">
              <a:rPr lang="cs-CZ" smtClean="0"/>
              <a:pPr/>
              <a:t>27.11.2015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A446D-FCA4-42BD-B41F-A761749C8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67BB-2E46-49E4-8073-5345A6AA1383}" type="datetimeFigureOut">
              <a:rPr lang="cs-CZ" smtClean="0"/>
              <a:pPr/>
              <a:t>27.11.2015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A446D-FCA4-42BD-B41F-A761749C8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67BB-2E46-49E4-8073-5345A6AA1383}" type="datetimeFigureOut">
              <a:rPr lang="cs-CZ" smtClean="0"/>
              <a:pPr/>
              <a:t>27.11.2015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A446D-FCA4-42BD-B41F-A761749C8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67BB-2E46-49E4-8073-5345A6AA1383}" type="datetimeFigureOut">
              <a:rPr lang="cs-CZ" smtClean="0"/>
              <a:pPr/>
              <a:t>27.11.2015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A446D-FCA4-42BD-B41F-A761749C8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67BB-2E46-49E4-8073-5345A6AA1383}" type="datetimeFigureOut">
              <a:rPr lang="cs-CZ" smtClean="0"/>
              <a:pPr/>
              <a:t>27.11.2015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A446D-FCA4-42BD-B41F-A761749C8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067BB-2E46-49E4-8073-5345A6AA1383}" type="datetimeFigureOut">
              <a:rPr lang="cs-CZ" smtClean="0"/>
              <a:pPr/>
              <a:t>27.11.2015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A446D-FCA4-42BD-B41F-A761749C8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sob\Desktop\Grafik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6399"/>
            <a:ext cx="9144000" cy="6431601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214414" y="2714620"/>
            <a:ext cx="65008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Elektrická zařízení v dole</a:t>
            </a:r>
          </a:p>
          <a:p>
            <a:endParaRPr lang="cs-CZ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C:\Users\bsob\Desktop\Grafik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6399"/>
            <a:ext cx="9144000" cy="6431601"/>
          </a:xfrm>
          <a:prstGeom prst="rect">
            <a:avLst/>
          </a:prstGeom>
          <a:noFill/>
        </p:spPr>
      </p:pic>
      <p:pic>
        <p:nvPicPr>
          <p:cNvPr id="5" name="Zástupný symbol pro obsah 3" descr="18379bc55b_60926448_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857364"/>
            <a:ext cx="7620000" cy="479424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571604" y="1285860"/>
            <a:ext cx="5814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</a:rPr>
              <a:t>Osvětlení v důlních chodbách  je 125V</a:t>
            </a:r>
            <a:endParaRPr lang="cs-CZ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C:\Users\bsob\Desktop\Grafik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6399"/>
            <a:ext cx="9144000" cy="6431601"/>
          </a:xfrm>
          <a:prstGeom prst="rect">
            <a:avLst/>
          </a:prstGeom>
          <a:noFill/>
        </p:spPr>
      </p:pic>
      <p:pic>
        <p:nvPicPr>
          <p:cNvPr id="5" name="Zástupný symbol pro obsah 5" descr="spojeni-300x2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2214554"/>
            <a:ext cx="4643460" cy="321946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428728" y="1500174"/>
            <a:ext cx="6175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</a:rPr>
              <a:t>První bezdrátová komunikace v podzemí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857224" y="5503783"/>
            <a:ext cx="7500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2060"/>
                </a:solidFill>
              </a:rPr>
              <a:t>Budoucnost komunikace: Základová stanice SEFAR na důlní základně</a:t>
            </a:r>
          </a:p>
          <a:p>
            <a:endParaRPr lang="cs-CZ" sz="2000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C:\Users\bsob\Desktop\Grafik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6399"/>
            <a:ext cx="9144000" cy="6431601"/>
          </a:xfrm>
          <a:prstGeom prst="rect">
            <a:avLst/>
          </a:prstGeom>
          <a:noFill/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769170" y="1357298"/>
          <a:ext cx="4089081" cy="5380226"/>
        </p:xfrm>
        <a:graphic>
          <a:graphicData uri="http://schemas.openxmlformats.org/presentationml/2006/ole">
            <p:oleObj spid="_x0000_s1026" name="Acrobat Document" r:id="rId4" imgW="5667122" imgH="8019837" progId="AcroExch.Document.DC">
              <p:embed/>
            </p:oleObj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714348" y="2143116"/>
            <a:ext cx="3786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FFFF00"/>
                </a:solidFill>
              </a:rPr>
              <a:t> </a:t>
            </a:r>
            <a:r>
              <a:rPr lang="cs-CZ" sz="2000" dirty="0" smtClean="0">
                <a:solidFill>
                  <a:srgbClr val="002060"/>
                </a:solidFill>
              </a:rPr>
              <a:t>ZITG-02  Integrovaný jiskrově bezpečný </a:t>
            </a:r>
            <a:r>
              <a:rPr lang="cs-CZ" sz="2000" dirty="0" err="1" smtClean="0">
                <a:solidFill>
                  <a:srgbClr val="002060"/>
                </a:solidFill>
              </a:rPr>
              <a:t>autligifon</a:t>
            </a:r>
            <a:r>
              <a:rPr lang="cs-CZ" sz="2000" dirty="0" smtClean="0">
                <a:solidFill>
                  <a:srgbClr val="002060"/>
                </a:solidFill>
              </a:rPr>
              <a:t>, je univerzálním prostředkem k telefonnímu spojení.</a:t>
            </a:r>
            <a:endParaRPr lang="cs-CZ" sz="2000" dirty="0">
              <a:solidFill>
                <a:srgbClr val="00206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85786" y="4286256"/>
            <a:ext cx="3071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FFFF00"/>
                </a:solidFill>
              </a:rPr>
              <a:t> </a:t>
            </a:r>
            <a:r>
              <a:rPr lang="cs-CZ" sz="2000" dirty="0" smtClean="0">
                <a:solidFill>
                  <a:srgbClr val="002060"/>
                </a:solidFill>
              </a:rPr>
              <a:t>Umožňuje dispečerské spojení (simplex) a klasické telefonní spojení</a:t>
            </a:r>
            <a:endParaRPr lang="cs-CZ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C:\Users\bsob\Desktop\Grafik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6399"/>
            <a:ext cx="9144000" cy="6431601"/>
          </a:xfrm>
          <a:prstGeom prst="rect">
            <a:avLst/>
          </a:prstGeom>
          <a:noFill/>
        </p:spPr>
      </p:pic>
      <p:pic>
        <p:nvPicPr>
          <p:cNvPr id="5" name="Zástupný symbol pro obsah 5" descr="15429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3" y="1875198"/>
            <a:ext cx="6429420" cy="4822065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1000100" y="1357298"/>
            <a:ext cx="7111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</a:rPr>
              <a:t>Kolejovou dopravu v dolech nahrazuje závěsná drážka.</a:t>
            </a:r>
            <a:endParaRPr lang="cs-CZ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C:\Users\bsob\Desktop\Grafik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6399"/>
            <a:ext cx="9144000" cy="643160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57158" y="1643050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2060"/>
                </a:solidFill>
              </a:rPr>
              <a:t>Přeprava materiálu i lidí po dráze je efektivnější a údržba i budování jsou jednodušší</a:t>
            </a:r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00100" y="2857496"/>
            <a:ext cx="692948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FFFF00"/>
                </a:solidFill>
              </a:rPr>
              <a:t> </a:t>
            </a:r>
            <a:r>
              <a:rPr lang="cs-CZ" sz="2800" b="1" dirty="0" smtClean="0">
                <a:solidFill>
                  <a:srgbClr val="002060"/>
                </a:solidFill>
              </a:rPr>
              <a:t>Pohon tohoto stroje zajišťuje </a:t>
            </a:r>
            <a:r>
              <a:rPr lang="cs-CZ" sz="2800" b="1" dirty="0" err="1" smtClean="0">
                <a:solidFill>
                  <a:srgbClr val="002060"/>
                </a:solidFill>
              </a:rPr>
              <a:t>dieslový</a:t>
            </a:r>
            <a:r>
              <a:rPr lang="cs-CZ" sz="2800" b="1" dirty="0" smtClean="0">
                <a:solidFill>
                  <a:srgbClr val="002060"/>
                </a:solidFill>
              </a:rPr>
              <a:t> agregát 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FFFF00"/>
                </a:solidFill>
              </a:rPr>
              <a:t> </a:t>
            </a:r>
            <a:r>
              <a:rPr lang="cs-CZ" sz="2800" b="1" dirty="0" smtClean="0">
                <a:solidFill>
                  <a:srgbClr val="002060"/>
                </a:solidFill>
              </a:rPr>
              <a:t>Důlní lokomotivy musí splňovat podmínky práce  v prostředí nebezpečném výbuchu metanu a uhelného prachu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FFFF00"/>
                </a:solidFill>
              </a:rPr>
              <a:t> </a:t>
            </a:r>
            <a:r>
              <a:rPr lang="cs-CZ" sz="2800" b="1" dirty="0" smtClean="0">
                <a:solidFill>
                  <a:srgbClr val="002060"/>
                </a:solidFill>
              </a:rPr>
              <a:t>Důlní lanovky jsou vybaveny dvěma brzdami a výkonem motoru dle délky zařízení</a:t>
            </a:r>
          </a:p>
          <a:p>
            <a:endParaRPr lang="cs-CZ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C:\Users\bsob\Desktop\Grafik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6399"/>
            <a:ext cx="9144000" cy="6431601"/>
          </a:xfrm>
          <a:prstGeom prst="rect">
            <a:avLst/>
          </a:prstGeom>
          <a:noFill/>
        </p:spPr>
      </p:pic>
      <p:pic>
        <p:nvPicPr>
          <p:cNvPr id="5" name="Zástupný symbol pro obsah 3" descr="stažený soub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1928802"/>
            <a:ext cx="4946061" cy="286703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1714480" y="1357298"/>
            <a:ext cx="5562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</a:rPr>
              <a:t>Elektrické pohony jsou napájené 500 volty</a:t>
            </a:r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142976" y="5000636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Podzemní manipulační stroje mají elektrohydraulický pohon pro práci v prostředí nebezpečném výbuchu.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142976" y="5715016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Třífázové motory v nevýbušném provedení, které mohou být vybaveny brzdou s krytím IP55.</a:t>
            </a:r>
          </a:p>
          <a:p>
            <a:endParaRPr lang="cs-CZ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C:\Users\bsob\Desktop\Grafik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6399"/>
            <a:ext cx="9144000" cy="643160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428860" y="1500174"/>
            <a:ext cx="38700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Seznam použitých zdrojů</a:t>
            </a:r>
            <a:endParaRPr lang="cs-CZ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285852" y="2143116"/>
            <a:ext cx="65008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2060"/>
                </a:solidFill>
              </a:rPr>
              <a:t>Internet:</a:t>
            </a:r>
          </a:p>
          <a:p>
            <a:pPr lvl="1"/>
            <a:r>
              <a:rPr lang="cs-CZ" i="1" dirty="0" smtClean="0"/>
              <a:t>http://www.</a:t>
            </a:r>
            <a:r>
              <a:rPr lang="cs-CZ" i="1" dirty="0" err="1" smtClean="0"/>
              <a:t>zam</a:t>
            </a:r>
            <a:r>
              <a:rPr lang="cs-CZ" i="1" dirty="0" smtClean="0"/>
              <a:t>-servis.</a:t>
            </a:r>
            <a:r>
              <a:rPr lang="cs-CZ" i="1" dirty="0" err="1" smtClean="0"/>
              <a:t>cz</a:t>
            </a:r>
            <a:r>
              <a:rPr lang="cs-CZ" i="1" dirty="0" smtClean="0"/>
              <a:t>/KATALOG_DULNI/CZ/ZITG-2,TIG_CZ_V131231.pdf</a:t>
            </a:r>
          </a:p>
          <a:p>
            <a:pPr lvl="1"/>
            <a:endParaRPr lang="cs-CZ" i="1" dirty="0" smtClean="0"/>
          </a:p>
          <a:p>
            <a:pPr lvl="1"/>
            <a:r>
              <a:rPr lang="cs-CZ" i="1" dirty="0" smtClean="0"/>
              <a:t>http://www.</a:t>
            </a:r>
            <a:r>
              <a:rPr lang="cs-CZ" i="1" dirty="0" err="1" smtClean="0"/>
              <a:t>odbornecasopisy.cz</a:t>
            </a:r>
            <a:endParaRPr lang="cs-CZ" i="1" dirty="0" smtClean="0"/>
          </a:p>
          <a:p>
            <a:pPr lvl="1"/>
            <a:endParaRPr lang="cs-CZ" i="1" dirty="0" smtClean="0"/>
          </a:p>
          <a:p>
            <a:pPr lvl="1"/>
            <a:r>
              <a:rPr lang="cs-CZ" i="1" dirty="0" smtClean="0"/>
              <a:t>http://www.</a:t>
            </a:r>
            <a:r>
              <a:rPr lang="cs-CZ" i="1" dirty="0" err="1" smtClean="0"/>
              <a:t>spskarvina.cz</a:t>
            </a:r>
            <a:r>
              <a:rPr lang="cs-CZ" i="1" dirty="0" smtClean="0"/>
              <a:t>/</a:t>
            </a:r>
          </a:p>
          <a:p>
            <a:pPr lvl="1"/>
            <a:endParaRPr lang="cs-CZ" i="1" dirty="0" smtClean="0"/>
          </a:p>
          <a:p>
            <a:pPr lvl="1"/>
            <a:r>
              <a:rPr lang="cs-CZ" i="1" dirty="0" smtClean="0"/>
              <a:t>http://www.</a:t>
            </a:r>
            <a:r>
              <a:rPr lang="cs-CZ" i="1" dirty="0" err="1" smtClean="0"/>
              <a:t>hakel.cz</a:t>
            </a:r>
            <a:r>
              <a:rPr lang="cs-CZ" i="1" dirty="0" smtClean="0"/>
              <a:t>/novinka/modernizace-</a:t>
            </a:r>
            <a:r>
              <a:rPr lang="cs-CZ" i="1" dirty="0" err="1" smtClean="0"/>
              <a:t>nizkonapetovych</a:t>
            </a:r>
            <a:r>
              <a:rPr lang="cs-CZ" i="1" dirty="0" smtClean="0"/>
              <a:t>-</a:t>
            </a:r>
            <a:r>
              <a:rPr lang="cs-CZ" i="1" dirty="0" err="1" smtClean="0"/>
              <a:t>siti</a:t>
            </a:r>
            <a:r>
              <a:rPr lang="cs-CZ" i="1" dirty="0" smtClean="0"/>
              <a:t>-v-dolech/</a:t>
            </a:r>
          </a:p>
          <a:p>
            <a:r>
              <a:rPr lang="cs-CZ" sz="2400" dirty="0" smtClean="0">
                <a:solidFill>
                  <a:srgbClr val="002060"/>
                </a:solidFill>
              </a:rPr>
              <a:t>Literatura:</a:t>
            </a:r>
          </a:p>
          <a:p>
            <a:pPr lvl="1"/>
            <a:r>
              <a:rPr lang="cs-CZ" sz="2400" dirty="0" smtClean="0"/>
              <a:t>Autor: Dílo</a:t>
            </a:r>
            <a:endParaRPr lang="cs-CZ" sz="2400" dirty="0"/>
          </a:p>
        </p:txBody>
      </p:sp>
      <p:pic>
        <p:nvPicPr>
          <p:cNvPr id="7" name="Picture 4" descr="TitlePage-Textbook-cr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643050"/>
            <a:ext cx="720725" cy="61912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C:\Users\bsob\Desktop\Grafik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6399"/>
            <a:ext cx="9144000" cy="643160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2643174" y="2857496"/>
            <a:ext cx="3515321" cy="584775"/>
          </a:xfrm>
          <a:prstGeom prst="rect">
            <a:avLst/>
          </a:prstGeom>
          <a:noFill/>
          <a:effectLst>
            <a:outerShdw blurRad="50800" dist="38100" dir="2700000" algn="tl" rotWithShape="0">
              <a:srgbClr val="FFFF00">
                <a:alpha val="40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</a:t>
            </a:r>
            <a:endParaRPr lang="cs-CZ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786050" y="3571876"/>
            <a:ext cx="29677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002060"/>
                </a:solidFill>
              </a:rPr>
              <a:t>www.</a:t>
            </a:r>
            <a:r>
              <a:rPr lang="cs-CZ" sz="3200" b="1" dirty="0" err="1" smtClean="0">
                <a:solidFill>
                  <a:srgbClr val="002060"/>
                </a:solidFill>
              </a:rPr>
              <a:t>SOUEPL.cz</a:t>
            </a:r>
            <a:endParaRPr lang="cs-CZ" sz="3200" b="1" dirty="0" smtClean="0">
              <a:solidFill>
                <a:srgbClr val="002060"/>
              </a:solidFill>
            </a:endParaRPr>
          </a:p>
          <a:p>
            <a:endParaRPr lang="cs-CZ" sz="3200" b="1" dirty="0">
              <a:solidFill>
                <a:srgbClr val="FFFF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86116" y="4572008"/>
            <a:ext cx="20895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70C0"/>
                </a:solidFill>
              </a:rPr>
              <a:t>František Švarc</a:t>
            </a:r>
          </a:p>
          <a:p>
            <a:endParaRPr lang="cs-CZ" b="1" dirty="0"/>
          </a:p>
        </p:txBody>
      </p:sp>
    </p:spTree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C:\Users\bsob\Desktop\Grafik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6399"/>
            <a:ext cx="9144000" cy="6431601"/>
          </a:xfrm>
          <a:prstGeom prst="rect">
            <a:avLst/>
          </a:prstGeom>
          <a:noFill/>
        </p:spPr>
      </p:pic>
      <p:pic>
        <p:nvPicPr>
          <p:cNvPr id="5" name="Zástupný symbol pro obsah 6" descr="svitidlo_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2571744"/>
            <a:ext cx="4762500" cy="3333750"/>
          </a:xfrm>
          <a:prstGeom prst="rect">
            <a:avLst/>
          </a:prstGeom>
          <a:ln w="19050">
            <a:solidFill>
              <a:srgbClr val="002060"/>
            </a:solidFill>
            <a:prstDash val="solid"/>
          </a:ln>
        </p:spPr>
      </p:pic>
      <p:sp>
        <p:nvSpPr>
          <p:cNvPr id="6" name="TextovéPole 5"/>
          <p:cNvSpPr txBox="1"/>
          <p:nvPr/>
        </p:nvSpPr>
        <p:spPr>
          <a:xfrm>
            <a:off x="2285984" y="1928802"/>
            <a:ext cx="4258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2060"/>
                </a:solidFill>
              </a:rPr>
              <a:t>Osobní svítidlo T 1005.1</a:t>
            </a:r>
            <a:endParaRPr lang="cs-CZ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C:\Users\bsob\Desktop\Grafik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6399"/>
            <a:ext cx="9144000" cy="6431601"/>
          </a:xfrm>
          <a:prstGeom prst="rect">
            <a:avLst/>
          </a:prstGeom>
          <a:noFill/>
        </p:spPr>
      </p:pic>
      <p:pic>
        <p:nvPicPr>
          <p:cNvPr id="5" name="Zástupný symbol pro obsah 3" descr="dekor_ns_5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1928802"/>
            <a:ext cx="5944790" cy="44642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1857356" y="1357298"/>
            <a:ext cx="5263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</a:rPr>
              <a:t>Osobní svítidlo K 07 v dobíjecím stojanu</a:t>
            </a:r>
            <a:endParaRPr lang="cs-CZ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C:\Users\bsob\Desktop\Grafik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6399"/>
            <a:ext cx="9144000" cy="6431601"/>
          </a:xfrm>
          <a:prstGeom prst="rect">
            <a:avLst/>
          </a:prstGeom>
          <a:noFill/>
        </p:spPr>
      </p:pic>
      <p:pic>
        <p:nvPicPr>
          <p:cNvPr id="5" name="Zástupný symbol pro obsah 3" descr="ns_40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2357430"/>
            <a:ext cx="5707058" cy="4280294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1500166" y="1714488"/>
            <a:ext cx="6331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</a:rPr>
              <a:t>Ruční osobní svítidlo v nabíjecím stojanu NS05.5</a:t>
            </a:r>
            <a:endParaRPr lang="cs-CZ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C:\Users\bsob\Desktop\Grafik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6399"/>
            <a:ext cx="9144000" cy="6431601"/>
          </a:xfrm>
          <a:prstGeom prst="rect">
            <a:avLst/>
          </a:prstGeom>
          <a:noFill/>
        </p:spPr>
      </p:pic>
      <p:pic>
        <p:nvPicPr>
          <p:cNvPr id="5" name="Zástupný symbol pro obsah 3" descr="oxy_k_50_s_ma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2285992"/>
            <a:ext cx="3659206" cy="292736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1643042" y="1571612"/>
            <a:ext cx="5820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</a:rPr>
              <a:t>Masky neboli sebezáchranné přístroje</a:t>
            </a:r>
            <a:endParaRPr lang="cs-CZ" sz="2800" b="1" dirty="0">
              <a:solidFill>
                <a:srgbClr val="00206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285852" y="5500702"/>
            <a:ext cx="67361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Váha dýchacího přístroje cca 3.5 kg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FFFF0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Maska je schopna vyvíjet dýchací směs hodinu při extrémním použití </a:t>
            </a:r>
          </a:p>
          <a:p>
            <a:endParaRPr lang="cs-CZ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C:\Users\bsob\Desktop\Grafik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6399"/>
            <a:ext cx="9144000" cy="6431601"/>
          </a:xfrm>
          <a:prstGeom prst="rect">
            <a:avLst/>
          </a:prstGeom>
          <a:noFill/>
        </p:spPr>
      </p:pic>
      <p:pic>
        <p:nvPicPr>
          <p:cNvPr id="5" name="Zástupný symbol pro obsah 3" descr="31-225x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1857364"/>
            <a:ext cx="3214710" cy="42862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785786" y="1714488"/>
            <a:ext cx="3085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</a:rPr>
              <a:t>Ochrany proti výbuchu</a:t>
            </a:r>
            <a:endParaRPr lang="cs-CZ" sz="2400" b="1" dirty="0">
              <a:solidFill>
                <a:srgbClr val="00206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85786" y="2214554"/>
            <a:ext cx="4214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cs-CZ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 hlediska použitelnosti elektrických zařízení v určitém prostředí se elektrická zařízení podle směrnice 94/9/EC dělí do </a:t>
            </a:r>
          </a:p>
          <a:p>
            <a:pPr>
              <a:spcBef>
                <a:spcPts val="0"/>
              </a:spcBef>
            </a:pPr>
            <a:r>
              <a:rPr lang="cs-C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dvou skupin  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14348" y="4000504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skupina I je vyhrazena pro doly s nebezpečím výbuchu důlního plynu</a:t>
            </a:r>
          </a:p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785787" y="4929198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skupina II je vyhrazena pro všechna ostatní zařízení na povrchu a to jak plynů a par (G), tak prachů (D)</a:t>
            </a:r>
            <a:endParaRPr lang="cs-CZ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C:\Users\bsob\Desktop\Grafik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6399"/>
            <a:ext cx="9144000" cy="6431601"/>
          </a:xfrm>
          <a:prstGeom prst="rect">
            <a:avLst/>
          </a:prstGeom>
          <a:noFill/>
        </p:spPr>
      </p:pic>
      <p:pic>
        <p:nvPicPr>
          <p:cNvPr id="5" name="Zástupný symbol pro obsah 3" descr="aplikace-v-dolech-300x2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6562" y="3573016"/>
            <a:ext cx="3896936" cy="29097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1714480" y="1285860"/>
            <a:ext cx="5685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2060"/>
                </a:solidFill>
              </a:rPr>
              <a:t>Kompletně vybavená nízkonapěťová strana transformátorové stanice IT3Sb-Q4 o výkonu 400kVA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9512" y="1988840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Elektrickou energii pro celý důlní komplex dodává povrchová rozvodna. Z této rozvodny je energie distribuována do podzemních důlních děl – jedná se většinou o rozvody napětí 6kV. Pro finální změnu napěťové úrovně z 6kV typicky na 500 a 1000 V jsou používány transformátorové stanice. Koncovým stupněm je pak elektrický spotřebič, což bývá nejčastěji motor.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C:\Users\bsob\Desktop\Grafik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6399"/>
            <a:ext cx="9144000" cy="6431601"/>
          </a:xfrm>
          <a:prstGeom prst="rect">
            <a:avLst/>
          </a:prstGeom>
          <a:noFill/>
        </p:spPr>
      </p:pic>
      <p:pic>
        <p:nvPicPr>
          <p:cNvPr id="5" name="Zástupný symbol pro obsah 3" descr="154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2285992"/>
            <a:ext cx="4572032" cy="342902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714348" y="1571612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solidFill>
                  <a:srgbClr val="002060"/>
                </a:solidFill>
              </a:rPr>
              <a:t>Zabezpečení proti výbuchu</a:t>
            </a:r>
            <a:endParaRPr lang="cs-CZ" sz="2800" b="1" u="sng" dirty="0">
              <a:solidFill>
                <a:srgbClr val="00206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42910" y="2643182"/>
            <a:ext cx="328614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002060"/>
                </a:solidFill>
              </a:rPr>
              <a:t>Elektrické kabely nízkého napětí vně nevýbušných závěrů musí být sledovány přístroji pro kontrolu izolace. Při stavu pod 15 ohmů/V musí samočinně vypnout.</a:t>
            </a:r>
          </a:p>
          <a:p>
            <a:endParaRPr lang="cs-CZ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C:\Users\bsob\Desktop\Grafik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6399"/>
            <a:ext cx="9144000" cy="6431601"/>
          </a:xfrm>
          <a:prstGeom prst="rect">
            <a:avLst/>
          </a:prstGeom>
          <a:noFill/>
        </p:spPr>
      </p:pic>
      <p:pic>
        <p:nvPicPr>
          <p:cNvPr id="5" name="Picture 2" descr="C:\Users\Fanda\Desktop\Obrázky do prezentace!\hig97-272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428736"/>
            <a:ext cx="3653816" cy="371477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pic>
        <p:nvPicPr>
          <p:cNvPr id="6" name="Picture 3" descr="C:\Users\Fanda\Desktop\Obrázky do prezentace!\2-300x2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500174"/>
            <a:ext cx="2857500" cy="213360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928662" y="3643314"/>
            <a:ext cx="2531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Starý typ hlídače CZU-05 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14348" y="5380672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Vyhláška České báňské správy č. 22/1989 sbírky ve znění pozdějších předpisů stanovuje, aby nízkonapěťová strana byla vybavena hlídačem izolačního stavu, který bude měřit izolační stav vývodního kabelu jak při provozu, tak před zapnutím.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359</Words>
  <Application>Microsoft Office PowerPoint</Application>
  <PresentationFormat>Předvádění na obrazovce (4:3)</PresentationFormat>
  <Paragraphs>45</Paragraphs>
  <Slides>17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9" baseType="lpstr">
      <vt:lpstr>Motiv sady Office</vt:lpstr>
      <vt:lpstr>Acrobat Document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bsob</dc:creator>
  <cp:lastModifiedBy>soue</cp:lastModifiedBy>
  <cp:revision>13</cp:revision>
  <dcterms:created xsi:type="dcterms:W3CDTF">2015-10-17T07:58:39Z</dcterms:created>
  <dcterms:modified xsi:type="dcterms:W3CDTF">2015-11-27T09:25:37Z</dcterms:modified>
</cp:coreProperties>
</file>