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0" r:id="rId3"/>
    <p:sldId id="261" r:id="rId4"/>
    <p:sldId id="272" r:id="rId5"/>
    <p:sldId id="263" r:id="rId6"/>
    <p:sldId id="264" r:id="rId7"/>
    <p:sldId id="262" r:id="rId8"/>
    <p:sldId id="273" r:id="rId9"/>
    <p:sldId id="265" r:id="rId10"/>
    <p:sldId id="266" r:id="rId11"/>
    <p:sldId id="267" r:id="rId12"/>
    <p:sldId id="275" r:id="rId13"/>
    <p:sldId id="274" r:id="rId14"/>
    <p:sldId id="28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12192000" cy="6858000"/>
  <p:notesSz cx="10015538" cy="688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5" autoAdjust="0"/>
    <p:restoredTop sz="94701" autoAdjust="0"/>
  </p:normalViewPr>
  <p:slideViewPr>
    <p:cSldViewPr snapToGrid="0">
      <p:cViewPr varScale="1">
        <p:scale>
          <a:sx n="69" d="100"/>
          <a:sy n="69" d="100"/>
        </p:scale>
        <p:origin x="-70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Procento nezaměstnanosti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Hornictví, hutnictví a slévárenství </c:v>
                </c:pt>
                <c:pt idx="1">
                  <c:v>Elektrotechnika, telekomunikační a výpočetní technika </c:v>
                </c:pt>
                <c:pt idx="2">
                  <c:v>Polygrafie, zpracování papíru, filmu, fotografie </c:v>
                </c:pt>
                <c:pt idx="3">
                  <c:v>Strojírenství a strojírenská výroba </c:v>
                </c:pt>
              </c:strCache>
            </c:strRef>
          </c:cat>
          <c:val>
            <c:numRef>
              <c:f>List1!$B$2:$B$5</c:f>
              <c:numCache>
                <c:formatCode>0.0%</c:formatCode>
                <c:ptCount val="4"/>
                <c:pt idx="0">
                  <c:v>2.4000000000000014E-2</c:v>
                </c:pt>
                <c:pt idx="1">
                  <c:v>7.3000000000000037E-2</c:v>
                </c:pt>
                <c:pt idx="2">
                  <c:v>9.4000000000000056E-2</c:v>
                </c:pt>
                <c:pt idx="3">
                  <c:v>9.7000000000000045E-2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73154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A55A0AAA-E21E-4B41-9974-EEE09C10C6B8}" type="datetimeFigureOut">
              <a:rPr lang="cs-CZ" smtClean="0"/>
              <a:pPr/>
              <a:t>22.9.2016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73154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63FED715-9D14-45FD-9A56-357E7A05592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12151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73154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F353DE6F-BF61-44E0-AA3F-F65ED5262C72}" type="datetimeFigureOut">
              <a:rPr lang="cs-CZ" smtClean="0"/>
              <a:pPr/>
              <a:t>22.9.2016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29088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01554" y="3311872"/>
            <a:ext cx="8012430" cy="2709714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73154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216ECCCB-DC83-43AF-8D5E-EECF22EFCAA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920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22.9.2016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4166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22.9.2016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8725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22.9.2016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0210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22.9.2016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6674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22.9.2016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8015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22.9.2016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2593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22.9.2016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7452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22.9.2016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8679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22.9.2016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7596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22.9.2016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7556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22.9.2016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9722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2.staticflickr.com/4/3683/12780929034_38642810ba_h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6200000">
            <a:off x="855773" y="3021863"/>
            <a:ext cx="2201779" cy="5855504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529" y="5427406"/>
            <a:ext cx="1283110" cy="12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4707-FF7E-46C4-96C2-140C8666D8BE}" type="datetimeFigureOut">
              <a:rPr lang="cs-CZ" smtClean="0"/>
              <a:pPr/>
              <a:t>22.9.2016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1981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69286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cs-CZ" sz="5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PŘEDSTAVUJEME</a:t>
            </a: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STŘEDNÍ ODBORNÉ UČILIŠTĚ ELEKTROTECHNICKÉ</a:t>
            </a:r>
            <a:br>
              <a:rPr lang="cs-CZ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PLZNI</a:t>
            </a:r>
            <a:endParaRPr lang="cs-CZ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529" y="5427406"/>
            <a:ext cx="1283110" cy="12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ww.souepl.cz/wp-content/uploads/2014/09/logo_stred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881251" y="3509963"/>
            <a:ext cx="2563241" cy="28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216772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 smtClean="0">
                <a:solidFill>
                  <a:srgbClr val="002060"/>
                </a:solidFill>
              </a:rPr>
              <a:t>Ukončení </a:t>
            </a:r>
            <a:r>
              <a:rPr lang="cs-CZ" sz="3200" b="1" dirty="0">
                <a:solidFill>
                  <a:srgbClr val="002060"/>
                </a:solidFill>
              </a:rPr>
              <a:t>studia: </a:t>
            </a:r>
            <a:r>
              <a:rPr lang="cs-CZ" sz="3200" dirty="0"/>
              <a:t>vykonáním závěrečné zkoušky,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úspěšný </a:t>
            </a:r>
            <a:r>
              <a:rPr lang="cs-CZ" sz="3200" dirty="0"/>
              <a:t>absolvent obdrží výuční list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 smtClean="0">
                <a:solidFill>
                  <a:srgbClr val="002060"/>
                </a:solidFill>
              </a:rPr>
              <a:t>Možnosti </a:t>
            </a:r>
            <a:r>
              <a:rPr lang="cs-CZ" sz="3200" b="1" dirty="0">
                <a:solidFill>
                  <a:srgbClr val="002060"/>
                </a:solidFill>
              </a:rPr>
              <a:t>dalšího vzdělávání: </a:t>
            </a:r>
            <a:r>
              <a:rPr lang="cs-CZ" sz="3200" dirty="0"/>
              <a:t>nástavbové studium</a:t>
            </a:r>
          </a:p>
        </p:txBody>
      </p:sp>
    </p:spTree>
    <p:extLst>
      <p:ext uri="{BB962C8B-B14F-4D97-AF65-F5344CB8AC3E}">
        <p14:creationId xmlns:p14="http://schemas.microsoft.com/office/powerpoint/2010/main" xmlns="" val="414418535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Nástavbové studium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312310"/>
            <a:ext cx="1185103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26-41-L/52 Provozní elektrotechnika – denní i dálkové studium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23-43-L/51 Provozní technika – dálkové </a:t>
            </a:r>
            <a:r>
              <a:rPr lang="cs-CZ" sz="3200" dirty="0" smtClean="0"/>
              <a:t>studium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Délka studia: denní studium 2 roky, dálkové studium 3 roky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Obory jsou určeny: pro absolventy tříletých učebních oborů </a:t>
            </a:r>
            <a:br>
              <a:rPr lang="cs-CZ" sz="3200" dirty="0" smtClean="0"/>
            </a:br>
            <a:r>
              <a:rPr lang="cs-CZ" sz="3200" dirty="0" smtClean="0"/>
              <a:t>strojní</a:t>
            </a:r>
            <a:r>
              <a:rPr lang="cs-CZ" sz="3200" dirty="0" smtClean="0"/>
              <a:t> </a:t>
            </a:r>
            <a:r>
              <a:rPr lang="cs-CZ" sz="3200" dirty="0" smtClean="0"/>
              <a:t>(provozní technika) nebo </a:t>
            </a:r>
            <a:r>
              <a:rPr lang="cs-CZ" sz="3200" dirty="0" err="1" smtClean="0"/>
              <a:t>elektro</a:t>
            </a:r>
            <a:r>
              <a:rPr lang="cs-CZ" sz="3200" dirty="0" smtClean="0"/>
              <a:t> </a:t>
            </a:r>
            <a:r>
              <a:rPr lang="cs-CZ" sz="3200" dirty="0" smtClean="0"/>
              <a:t>(provozní </a:t>
            </a:r>
            <a:r>
              <a:rPr lang="cs-CZ" sz="3200" dirty="0" smtClean="0"/>
              <a:t>elektrotechnika)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vykonáním maturitní </a:t>
            </a:r>
            <a:r>
              <a:rPr lang="cs-CZ" sz="3200" dirty="0" smtClean="0"/>
              <a:t>zkoušky, úspěšný </a:t>
            </a:r>
            <a:r>
              <a:rPr lang="cs-CZ" sz="3200" dirty="0" smtClean="0"/>
              <a:t>absolvent získá maturitní vysvědčení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endParaRPr lang="cs-CZ" sz="3200" dirty="0" smtClean="0"/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endParaRPr lang="cs-CZ" sz="32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40963" y="2700934"/>
            <a:ext cx="116082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400" b="1" u="sng" dirty="0"/>
          </a:p>
        </p:txBody>
      </p:sp>
    </p:spTree>
    <p:extLst>
      <p:ext uri="{BB962C8B-B14F-4D97-AF65-F5344CB8AC3E}">
        <p14:creationId xmlns:p14="http://schemas.microsoft.com/office/powerpoint/2010/main" xmlns="" val="3125773631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 smtClean="0">
                <a:solidFill>
                  <a:srgbClr val="002060"/>
                </a:solidFill>
              </a:rPr>
              <a:t>ŠKOLA NABÍZÍ: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Možnost získání odborné kvalifikace v elektrotechnice vykonáním zkoušky dle vyhlášky 50/1978 Sb.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Možnost </a:t>
            </a:r>
            <a:r>
              <a:rPr lang="cs-CZ" sz="3200" dirty="0"/>
              <a:t>studovat Cisco </a:t>
            </a:r>
            <a:r>
              <a:rPr lang="cs-CZ" sz="3200" dirty="0" err="1"/>
              <a:t>Networking</a:t>
            </a:r>
            <a:r>
              <a:rPr lang="cs-CZ" sz="3200" dirty="0"/>
              <a:t> </a:t>
            </a:r>
            <a:r>
              <a:rPr lang="cs-CZ" sz="3200" dirty="0" err="1"/>
              <a:t>Academy</a:t>
            </a:r>
            <a:r>
              <a:rPr lang="cs-CZ" sz="3200" dirty="0"/>
              <a:t> Program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 </a:t>
            </a:r>
            <a:r>
              <a:rPr lang="cs-CZ" sz="3200" dirty="0"/>
              <a:t>získat </a:t>
            </a:r>
            <a:r>
              <a:rPr lang="cs-CZ" sz="3200" dirty="0" smtClean="0"/>
              <a:t>certifikát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Možnost získat ECDL - </a:t>
            </a:r>
            <a:r>
              <a:rPr lang="cs-CZ" sz="3200" dirty="0" err="1"/>
              <a:t>European</a:t>
            </a:r>
            <a:r>
              <a:rPr lang="cs-CZ" sz="3200" dirty="0"/>
              <a:t> </a:t>
            </a:r>
            <a:r>
              <a:rPr lang="cs-CZ" sz="3200" dirty="0" err="1"/>
              <a:t>Computer</a:t>
            </a:r>
            <a:r>
              <a:rPr lang="cs-CZ" sz="3200" dirty="0"/>
              <a:t> </a:t>
            </a:r>
            <a:r>
              <a:rPr lang="cs-CZ" sz="3200" dirty="0" err="1"/>
              <a:t>Driving</a:t>
            </a:r>
            <a:r>
              <a:rPr lang="cs-CZ" sz="3200" dirty="0"/>
              <a:t> </a:t>
            </a:r>
            <a:r>
              <a:rPr lang="cs-CZ" sz="3200" dirty="0" smtClean="0"/>
              <a:t>Licence</a:t>
            </a:r>
            <a:br>
              <a:rPr lang="cs-CZ" sz="3200" dirty="0" smtClean="0"/>
            </a:br>
            <a:r>
              <a:rPr lang="cs-CZ" sz="3200" dirty="0" smtClean="0"/>
              <a:t>celosvětově </a:t>
            </a:r>
            <a:r>
              <a:rPr lang="cs-CZ" sz="3200" dirty="0"/>
              <a:t>rozšířený vzdělávací koncept v oblasti </a:t>
            </a:r>
            <a:r>
              <a:rPr lang="cs-CZ" sz="3200" dirty="0" smtClean="0"/>
              <a:t>počítačové</a:t>
            </a:r>
            <a:br>
              <a:rPr lang="cs-CZ" sz="3200" dirty="0" smtClean="0"/>
            </a:br>
            <a:r>
              <a:rPr lang="cs-CZ" sz="3200" dirty="0" smtClean="0"/>
              <a:t>       (</a:t>
            </a:r>
            <a:r>
              <a:rPr lang="cs-CZ" sz="3200" dirty="0"/>
              <a:t>digitální) gramotnosti a digitálních znalostí a </a:t>
            </a:r>
            <a:r>
              <a:rPr lang="cs-CZ" sz="3200" dirty="0" smtClean="0"/>
              <a:t>dovedností</a:t>
            </a:r>
            <a:endParaRPr lang="cs-CZ" sz="3200" dirty="0"/>
          </a:p>
        </p:txBody>
      </p:sp>
      <p:pic>
        <p:nvPicPr>
          <p:cNvPr id="2050" name="Picture 2" descr="http://hbas.edu/wp-content/uploads/2015/07/1024px-Cisco_academy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329331" y="2799095"/>
            <a:ext cx="1462205" cy="1462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9192" y="5840228"/>
            <a:ext cx="2200000" cy="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3554193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2532" y="1348661"/>
            <a:ext cx="114604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 smtClean="0">
                <a:solidFill>
                  <a:srgbClr val="002060"/>
                </a:solidFill>
              </a:rPr>
              <a:t>ŠKOLA NABÍZÍ: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Perspektivní </a:t>
            </a:r>
            <a:r>
              <a:rPr lang="cs-CZ" sz="3200" dirty="0"/>
              <a:t>uplatnění na trhu práce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(</a:t>
            </a:r>
            <a:r>
              <a:rPr lang="cs-CZ" sz="3200" dirty="0"/>
              <a:t>naši absolventi nejsou trvale evidováni na Úřadu práce v Plzni</a:t>
            </a:r>
            <a:r>
              <a:rPr lang="cs-CZ" sz="3200" dirty="0" smtClean="0"/>
              <a:t>)</a:t>
            </a:r>
          </a:p>
        </p:txBody>
      </p:sp>
      <p:pic>
        <p:nvPicPr>
          <p:cNvPr id="3074" name="Picture 2" descr="http://www.zivefirmy.cz/media/fotos/19245/sou-elektrotechnicke_max44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0927" y="4634303"/>
            <a:ext cx="8221777" cy="183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55600" y="3072825"/>
            <a:ext cx="113665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Kvalitní přípravu na společnou část maturitní zkoušky </a:t>
            </a:r>
            <a:br>
              <a:rPr lang="cs-CZ" sz="3200" dirty="0" smtClean="0"/>
            </a:br>
            <a:r>
              <a:rPr lang="cs-CZ" sz="3200" dirty="0" smtClean="0"/>
              <a:t>(vysoké procento úspěšnosti našich žáků)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1610691260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Dlouhodobá nezaměstnanost absolventů: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62000" y="2878177"/>
            <a:ext cx="108839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9150" lvl="1" indent="-361950">
              <a:lnSpc>
                <a:spcPts val="4200"/>
              </a:lnSpc>
              <a:buFont typeface="Arial" pitchFamily="34" charset="0"/>
              <a:buChar char="•"/>
              <a:tabLst>
                <a:tab pos="2506663" algn="l"/>
              </a:tabLst>
            </a:pPr>
            <a:r>
              <a:rPr lang="cs-CZ" sz="3200" b="1" dirty="0" smtClean="0">
                <a:solidFill>
                  <a:srgbClr val="002060"/>
                </a:solidFill>
              </a:rPr>
              <a:t>středního odborného vzdělání s maturitní zkouškou: </a:t>
            </a:r>
            <a:r>
              <a:rPr lang="cs-CZ" sz="3200" dirty="0" smtClean="0"/>
              <a:t>Elektrotechnika, telekomunikační a výpočetní technika –               - </a:t>
            </a:r>
            <a:r>
              <a:rPr lang="cs-CZ" sz="3200" b="1" dirty="0" smtClean="0">
                <a:solidFill>
                  <a:srgbClr val="002060"/>
                </a:solidFill>
              </a:rPr>
              <a:t>7,7 %</a:t>
            </a:r>
            <a:r>
              <a:rPr lang="cs-CZ" sz="3200" dirty="0" smtClean="0"/>
              <a:t>.</a:t>
            </a:r>
          </a:p>
        </p:txBody>
      </p:sp>
      <p:sp>
        <p:nvSpPr>
          <p:cNvPr id="6" name="Obdélník 5"/>
          <p:cNvSpPr/>
          <p:nvPr/>
        </p:nvSpPr>
        <p:spPr>
          <a:xfrm>
            <a:off x="1308100" y="1680711"/>
            <a:ext cx="9931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 smtClean="0">
                <a:solidFill>
                  <a:srgbClr val="002060"/>
                </a:solidFill>
              </a:rPr>
              <a:t>středního vzdělání s výučním listem: </a:t>
            </a:r>
            <a:r>
              <a:rPr lang="cs-CZ" sz="3200" dirty="0" smtClean="0"/>
              <a:t>Elektrotechnika, telekomunikační a výpočetní technika – </a:t>
            </a:r>
            <a:r>
              <a:rPr lang="cs-CZ" sz="3200" b="1" dirty="0" smtClean="0">
                <a:solidFill>
                  <a:srgbClr val="002060"/>
                </a:solidFill>
              </a:rPr>
              <a:t>7,3 % </a:t>
            </a:r>
            <a:r>
              <a:rPr lang="cs-CZ" sz="3200" dirty="0" smtClean="0"/>
              <a:t>;</a:t>
            </a:r>
          </a:p>
        </p:txBody>
      </p:sp>
      <p:graphicFrame>
        <p:nvGraphicFramePr>
          <p:cNvPr id="7" name="Graf 6"/>
          <p:cNvGraphicFramePr/>
          <p:nvPr/>
        </p:nvGraphicFramePr>
        <p:xfrm>
          <a:off x="7112000" y="3962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 smtClean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Vykonávání odborné praxe nejen na vlastních pracovištích,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ale </a:t>
            </a:r>
            <a:r>
              <a:rPr lang="cs-CZ" sz="3200" dirty="0"/>
              <a:t>i v provozu spolupracujících firem nebo firem dle vlastního výběru (po domluvě)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Při </a:t>
            </a:r>
            <a:r>
              <a:rPr lang="cs-CZ" sz="3200" dirty="0"/>
              <a:t>neúspěchu ve studiu čtyřletého studijního oboru přestup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na </a:t>
            </a:r>
            <a:r>
              <a:rPr lang="cs-CZ" sz="3200" dirty="0"/>
              <a:t>tříletý učební obor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Po </a:t>
            </a:r>
            <a:r>
              <a:rPr lang="cs-CZ" sz="3200" dirty="0"/>
              <a:t>skončení tříletého učebního oboru pokračovat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         		v </a:t>
            </a:r>
            <a:r>
              <a:rPr lang="cs-CZ" sz="3200" dirty="0"/>
              <a:t>denním nástavbovém nebo v dálkovém studiu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         			a </a:t>
            </a:r>
            <a:r>
              <a:rPr lang="cs-CZ" sz="3200" dirty="0"/>
              <a:t>získat </a:t>
            </a:r>
            <a:r>
              <a:rPr lang="cs-CZ" sz="3200" dirty="0" smtClean="0"/>
              <a:t>maturitu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1864569752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 smtClean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Účast </a:t>
            </a:r>
            <a:r>
              <a:rPr lang="cs-CZ" sz="3200" dirty="0"/>
              <a:t>na zahraničních stážích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Zapojení </a:t>
            </a:r>
            <a:r>
              <a:rPr lang="cs-CZ" sz="3200" dirty="0"/>
              <a:t>nadaných žáků do různých soutěží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Konzultace </a:t>
            </a:r>
            <a:r>
              <a:rPr lang="cs-CZ" sz="3200" dirty="0"/>
              <a:t>s výchovným poradcem a výuku dle individuálního vzdělávacího plánu (žáci se specifickými potřebami)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Získat </a:t>
            </a:r>
            <a:r>
              <a:rPr lang="cs-CZ" sz="3200" dirty="0"/>
              <a:t>finanční ohodnocení v rámci produktivní činnosti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při </a:t>
            </a:r>
            <a:r>
              <a:rPr lang="cs-CZ" sz="3200" dirty="0"/>
              <a:t>praktickém vyučování</a:t>
            </a:r>
          </a:p>
        </p:txBody>
      </p:sp>
    </p:spTree>
    <p:extLst>
      <p:ext uri="{BB962C8B-B14F-4D97-AF65-F5344CB8AC3E}">
        <p14:creationId xmlns:p14="http://schemas.microsoft.com/office/powerpoint/2010/main" xmlns="" val="2883012473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 smtClean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Žáci se setkají se zařízeními jako například síťové prvky CISCO, řídící </a:t>
            </a:r>
            <a:r>
              <a:rPr lang="cs-CZ" sz="3200" smtClean="0"/>
              <a:t>relé EASY</a:t>
            </a:r>
            <a:r>
              <a:rPr lang="cs-CZ" sz="3200" dirty="0" smtClean="0"/>
              <a:t>, elektroinstalace od firmy EATON, </a:t>
            </a:r>
            <a:r>
              <a:rPr lang="cs-CZ" sz="3200" dirty="0"/>
              <a:t>PLC automaty </a:t>
            </a:r>
            <a:r>
              <a:rPr lang="cs-CZ" sz="3200" dirty="0" err="1"/>
              <a:t>Simatic</a:t>
            </a:r>
            <a:r>
              <a:rPr lang="cs-CZ" sz="3200" dirty="0"/>
              <a:t> S7-200, </a:t>
            </a:r>
            <a:r>
              <a:rPr lang="cs-CZ" sz="3200" dirty="0" err="1"/>
              <a:t>Simatic</a:t>
            </a:r>
            <a:r>
              <a:rPr lang="cs-CZ" sz="3200" dirty="0"/>
              <a:t> S7-300, LOGO!, </a:t>
            </a:r>
            <a:r>
              <a:rPr lang="cs-CZ" sz="3200" dirty="0" err="1"/>
              <a:t>Micrologic</a:t>
            </a:r>
            <a:r>
              <a:rPr lang="cs-CZ" sz="3200" dirty="0"/>
              <a:t> 1000</a:t>
            </a:r>
          </a:p>
        </p:txBody>
      </p:sp>
      <p:pic>
        <p:nvPicPr>
          <p:cNvPr id="4098" name="Picture 2" descr="http://mms.businesswire.com/media/20140327006403/en/399340/5/Eaton_PBW_Lit_PMS300_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8732" y="4010944"/>
            <a:ext cx="3732313" cy="13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alypso.com/uploads/logos/Logo-Sieme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1764" y="4672225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ylms.cz/obrazky/elektronika/logo-kroky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10817" y="4877316"/>
            <a:ext cx="1519684" cy="173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upload.wikimedia.org/wikipedia/commons/thumb/6/64/Cisco_logo.svg/2000px-Cisco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00456" y="3834981"/>
            <a:ext cx="2255236" cy="126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ndm.net/lan/images/stories/cisco/routers/Cisco-2801-Integrated-Services-Rou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35103" y="3834981"/>
            <a:ext cx="3643915" cy="10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536983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sc.oit.gatech.edu/sites/default/files/demo2015/microsoft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07259" y="4300983"/>
            <a:ext cx="4069584" cy="145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 smtClean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Žáci mohou pracovat ve vybavených počítačových učebnách, včetně učebny vybavené počítači firmy Apple a setkají se </a:t>
            </a:r>
            <a:br>
              <a:rPr lang="cs-CZ" sz="3200" dirty="0" smtClean="0"/>
            </a:br>
            <a:r>
              <a:rPr lang="cs-CZ" sz="3200" dirty="0" smtClean="0"/>
              <a:t>a naučí se používat aktuální software jako například Operační systémy Windows, Microsoft Office, </a:t>
            </a:r>
            <a:r>
              <a:rPr lang="cs-CZ" sz="3200" dirty="0" err="1" smtClean="0"/>
              <a:t>AutoCAD</a:t>
            </a:r>
            <a:r>
              <a:rPr lang="cs-CZ" sz="3200" dirty="0" smtClean="0"/>
              <a:t>, </a:t>
            </a:r>
            <a:r>
              <a:rPr lang="cs-CZ" sz="3200" dirty="0" err="1" smtClean="0"/>
              <a:t>ProfiCAD</a:t>
            </a:r>
            <a:r>
              <a:rPr lang="cs-CZ" sz="3200" dirty="0" smtClean="0"/>
              <a:t>, </a:t>
            </a:r>
            <a:r>
              <a:rPr lang="cs-CZ" sz="3200" dirty="0" err="1" smtClean="0"/>
              <a:t>Multisim</a:t>
            </a:r>
            <a:r>
              <a:rPr lang="cs-CZ" sz="3200" dirty="0" smtClean="0"/>
              <a:t>, Všemi deseti, </a:t>
            </a:r>
            <a:r>
              <a:rPr lang="cs-CZ" sz="3200" dirty="0" err="1" smtClean="0"/>
              <a:t>Zoner</a:t>
            </a:r>
            <a:r>
              <a:rPr lang="cs-CZ" sz="3200" dirty="0" smtClean="0"/>
              <a:t> </a:t>
            </a:r>
            <a:r>
              <a:rPr lang="cs-CZ" sz="3200" dirty="0" err="1" smtClean="0"/>
              <a:t>Photo</a:t>
            </a:r>
            <a:r>
              <a:rPr lang="cs-CZ" sz="3200" dirty="0" smtClean="0"/>
              <a:t> Studio</a:t>
            </a:r>
          </a:p>
        </p:txBody>
      </p:sp>
      <p:pic>
        <p:nvPicPr>
          <p:cNvPr id="7172" name="Picture 4" descr="http://www.underconsideration.com/brandnew/archives/autodesk_logo_det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07259" y="5759891"/>
            <a:ext cx="3911928" cy="7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winemantech.com/uploads/common/NI%20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76237" y="4872627"/>
            <a:ext cx="3502025" cy="88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proficad.com/img/logo/logo-6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86595" y="5790286"/>
            <a:ext cx="3281308" cy="76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upload.wikimedia.org/wikipedia/commons/thumb/f/fa/Apple_logo_black.svg/2000px-Apple_logo_black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26114" y="4999328"/>
            <a:ext cx="1521125" cy="15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6667467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111214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4847" y="1233691"/>
            <a:ext cx="114604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 smtClean="0">
                <a:solidFill>
                  <a:srgbClr val="002060"/>
                </a:solidFill>
              </a:rPr>
              <a:t>ŠKOLA UMOŽŇUJE – ZÍSKAT PRAKTICKÉ ZKUŠENOSTI: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484" y="2235583"/>
            <a:ext cx="4914426" cy="3692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2277" y="2235583"/>
            <a:ext cx="4974449" cy="3692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2261282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69286"/>
            <a:ext cx="12192000" cy="2387600"/>
          </a:xfrm>
        </p:spPr>
        <p:txBody>
          <a:bodyPr>
            <a:normAutofit/>
          </a:bodyPr>
          <a:lstStyle/>
          <a:p>
            <a:r>
              <a:rPr lang="cs-CZ" sz="8800" dirty="0" smtClean="0">
                <a:solidFill>
                  <a:srgbClr val="002060"/>
                </a:solidFill>
              </a:rPr>
              <a:t>TECHNIK SE UPLATNÍ !</a:t>
            </a:r>
            <a:endParaRPr lang="cs-CZ" sz="115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529" y="5427406"/>
            <a:ext cx="1283110" cy="12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s://pixabay.com/static/uploads/photo/2013/11/20/09/35/cogs-213655_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016442">
            <a:off x="8089791" y="3847220"/>
            <a:ext cx="2303846" cy="283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8/88/Three-pole_pair_motor_(Rankin_Kennedy,_Electrical_Installations,_Vol_III,_190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4895" y="416988"/>
            <a:ext cx="2366566" cy="227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c/c4/Coerper_synchronous_motor_(Rankin_Kennedy,_Electrical_Installations,_Vol_III,_190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8367739" y="154325"/>
            <a:ext cx="2697984" cy="279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b/be/Bipolar_transistor_amplifier_-_emitor.svg/400px-Bipolar_transistor_amplifier_-_emitor.svg.png"/>
          <p:cNvPicPr>
            <a:picLocks noChangeAspect="1" noChangeArrowheads="1"/>
          </p:cNvPicPr>
          <p:nvPr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50974">
            <a:off x="695832" y="635815"/>
            <a:ext cx="3123198" cy="158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188691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111214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4847" y="1233691"/>
            <a:ext cx="114604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 smtClean="0">
                <a:solidFill>
                  <a:srgbClr val="002060"/>
                </a:solidFill>
              </a:rPr>
              <a:t>ŠKOLA UMOŽŇUJE – ZÍSKAT PRAKTICKÉ ZKUŠENOSTI: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424" y="2235583"/>
            <a:ext cx="4894865" cy="3698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6673" y="2235583"/>
            <a:ext cx="4680988" cy="3698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2143" y="3756463"/>
            <a:ext cx="4352925" cy="2876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35289115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 smtClean="0">
                <a:solidFill>
                  <a:srgbClr val="002060"/>
                </a:solidFill>
              </a:rPr>
              <a:t>DALŠÍ VÝHODY: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 areálu školy je i DM, školní jídelna, dílny odborného výcviku,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dvě </a:t>
            </a:r>
            <a:r>
              <a:rPr lang="cs-CZ" sz="3200" dirty="0"/>
              <a:t>tělocvičny, venkovní hřiště a moderní atletický stadion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Výuka </a:t>
            </a:r>
            <a:r>
              <a:rPr lang="cs-CZ" sz="3200" dirty="0"/>
              <a:t>odborného výcviku probíhá v moderně zařízených laboratořích a dílnách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Žáci </a:t>
            </a:r>
            <a:r>
              <a:rPr lang="cs-CZ" sz="3200" dirty="0"/>
              <a:t>jsou bezplatně vybaveni osobními a ochrannými prostředky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 </a:t>
            </a:r>
            <a:r>
              <a:rPr lang="cs-CZ" sz="3200" dirty="0"/>
              <a:t>nářadím pro odborný </a:t>
            </a:r>
            <a:r>
              <a:rPr lang="cs-CZ" sz="3200" dirty="0" smtClean="0"/>
              <a:t>výcvik  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3008442943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 smtClean="0">
                <a:solidFill>
                  <a:srgbClr val="002060"/>
                </a:solidFill>
              </a:rPr>
              <a:t>DALŠÍ VÝHODY: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Ubytování </a:t>
            </a:r>
            <a:r>
              <a:rPr lang="cs-CZ" sz="3200" dirty="0"/>
              <a:t>v DM je zajištěno v pokojích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tzv</a:t>
            </a:r>
            <a:r>
              <a:rPr lang="cs-CZ" sz="3200" dirty="0"/>
              <a:t>. buňkového typu s připojením na internet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Ve </a:t>
            </a:r>
            <a:r>
              <a:rPr lang="cs-CZ" sz="3200" dirty="0"/>
              <a:t>škole je vysokorychlostní internet a </a:t>
            </a:r>
            <a:r>
              <a:rPr lang="cs-CZ" sz="3200" dirty="0" err="1"/>
              <a:t>wi-fi</a:t>
            </a:r>
            <a:endParaRPr lang="cs-CZ" sz="3200" dirty="0"/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Zapůjčení </a:t>
            </a:r>
            <a:r>
              <a:rPr lang="cs-CZ" sz="3200" dirty="0"/>
              <a:t>učebnic za poplatek 200 Kč na školní rok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Ve </a:t>
            </a:r>
            <a:r>
              <a:rPr lang="cs-CZ" sz="3200" dirty="0"/>
              <a:t>školní jídelně možnost výběru ze dvou jídel,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pro </a:t>
            </a:r>
            <a:r>
              <a:rPr lang="cs-CZ" sz="3200" dirty="0"/>
              <a:t>ubytované zajištění snídaně i večeře za výhodnou cenu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Výhodná </a:t>
            </a:r>
            <a:r>
              <a:rPr lang="cs-CZ" sz="3200" dirty="0"/>
              <a:t>poloha školy z hlediska dopravního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spojení </a:t>
            </a:r>
            <a:r>
              <a:rPr lang="cs-CZ" sz="3200" dirty="0"/>
              <a:t>z vlakového nebo autobusového nádraží</a:t>
            </a:r>
          </a:p>
        </p:txBody>
      </p:sp>
    </p:spTree>
    <p:extLst>
      <p:ext uri="{BB962C8B-B14F-4D97-AF65-F5344CB8AC3E}">
        <p14:creationId xmlns:p14="http://schemas.microsoft.com/office/powerpoint/2010/main" xmlns="" val="3451326515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668627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SOUE Plzeň</a:t>
            </a:r>
            <a:b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soudobé odborné vzdělání techniků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194" name="Picture 2" descr="http://www.doporucenozamestnavateli.cz/img/skoly/ss/3-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3454" y="2360287"/>
            <a:ext cx="3909850" cy="27491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travelguide.cz/Facilities/HG/Full/369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45105" y="2360287"/>
            <a:ext cx="3590334" cy="38467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23041340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 s maturitou:</a:t>
            </a:r>
            <a:endParaRPr lang="cs-CZ" sz="5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0209" y="1564561"/>
            <a:ext cx="120185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26-45-M/01 </a:t>
            </a:r>
            <a:r>
              <a:rPr lang="cs-CZ" sz="3200" dirty="0" smtClean="0"/>
              <a:t>	Telekomunikace </a:t>
            </a:r>
            <a:r>
              <a:rPr lang="cs-CZ" sz="3200" dirty="0"/>
              <a:t>– informační a komunikační technologie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18-20-M/01 	Informační </a:t>
            </a:r>
            <a:r>
              <a:rPr lang="cs-CZ" sz="3200" dirty="0"/>
              <a:t>technologie – IT v komerční </a:t>
            </a:r>
            <a:r>
              <a:rPr lang="cs-CZ" sz="3200" dirty="0" smtClean="0"/>
              <a:t>praxi</a:t>
            </a:r>
            <a:endParaRPr lang="cs-CZ" sz="3200" dirty="0"/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26-41-L/01 </a:t>
            </a:r>
            <a:r>
              <a:rPr lang="cs-CZ" sz="3200" dirty="0" smtClean="0"/>
              <a:t>	Mechanik </a:t>
            </a:r>
            <a:r>
              <a:rPr lang="cs-CZ" sz="3200" dirty="0" smtClean="0"/>
              <a:t>elektrotechnik (silnoproudá zařízení,      </a:t>
            </a:r>
          </a:p>
          <a:p>
            <a:pPr marL="361950" indent="-361950">
              <a:lnSpc>
                <a:spcPct val="150000"/>
              </a:lnSpc>
              <a:tabLst>
                <a:tab pos="2506663" algn="l"/>
              </a:tabLst>
            </a:pPr>
            <a:r>
              <a:rPr lang="cs-CZ" sz="3200" dirty="0" smtClean="0"/>
              <a:t>                           elektronická zařízení, informační technologie) </a:t>
            </a:r>
            <a:endParaRPr lang="cs-CZ" sz="3200" dirty="0" smtClean="0"/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39-41-L/02 	Mechanik </a:t>
            </a:r>
            <a:r>
              <a:rPr lang="cs-CZ" sz="3200" dirty="0"/>
              <a:t>instalatérských a elektrotechnických zařízení</a:t>
            </a:r>
          </a:p>
        </p:txBody>
      </p:sp>
    </p:spTree>
    <p:extLst>
      <p:ext uri="{BB962C8B-B14F-4D97-AF65-F5344CB8AC3E}">
        <p14:creationId xmlns:p14="http://schemas.microsoft.com/office/powerpoint/2010/main" xmlns="" val="2939831658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859" y="365125"/>
            <a:ext cx="116082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  - počty přijímaných žáků do 1. ročníku na školní rok 2017/18</a:t>
            </a:r>
            <a:endParaRPr lang="cs-CZ" sz="5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958711"/>
            <a:ext cx="11851037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 smtClean="0"/>
              <a:t>Telekomunikace </a:t>
            </a:r>
            <a:r>
              <a:rPr lang="cs-CZ" sz="3200" dirty="0"/>
              <a:t>– informační a komunikační </a:t>
            </a:r>
            <a:r>
              <a:rPr lang="cs-CZ" sz="3200" dirty="0" smtClean="0"/>
              <a:t>technologie	</a:t>
            </a:r>
            <a:r>
              <a:rPr lang="cs-CZ" sz="3200" b="1" dirty="0" smtClean="0"/>
              <a:t>30</a:t>
            </a:r>
            <a:endParaRPr lang="cs-CZ" sz="3200" b="1" dirty="0"/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 smtClean="0"/>
              <a:t>Informační </a:t>
            </a:r>
            <a:r>
              <a:rPr lang="cs-CZ" sz="3200" dirty="0"/>
              <a:t>technologie – IT v komerční </a:t>
            </a:r>
            <a:r>
              <a:rPr lang="cs-CZ" sz="3200" dirty="0" smtClean="0"/>
              <a:t>praxi	</a:t>
            </a:r>
            <a:r>
              <a:rPr lang="cs-CZ" sz="3200" b="1" dirty="0" smtClean="0"/>
              <a:t>30</a:t>
            </a:r>
            <a:endParaRPr lang="cs-CZ" sz="3200" b="1" dirty="0"/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 smtClean="0"/>
              <a:t>Mechanik elektrotechnik	</a:t>
            </a:r>
            <a:r>
              <a:rPr lang="cs-CZ" sz="3200" b="1" dirty="0" smtClean="0"/>
              <a:t>90</a:t>
            </a:r>
            <a:endParaRPr lang="cs-CZ" sz="3200" b="1" dirty="0"/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 smtClean="0"/>
              <a:t>Mechanik </a:t>
            </a:r>
            <a:r>
              <a:rPr lang="cs-CZ" sz="3200" dirty="0"/>
              <a:t>instalatérských a elektrotechnických </a:t>
            </a:r>
            <a:r>
              <a:rPr lang="cs-CZ" sz="3200" dirty="0" smtClean="0"/>
              <a:t>zařízení	</a:t>
            </a:r>
            <a:r>
              <a:rPr lang="cs-CZ" sz="3200" b="1" dirty="0" smtClean="0"/>
              <a:t>30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xmlns="" val="1612232910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 fontScale="90000"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 s maturitní zkouškou</a:t>
            </a:r>
            <a:endParaRPr lang="cs-CZ" sz="5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Délka studia: 4 roky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Obory jsou určeny: pro žáky, kteří ukončí 9. třídu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základní </a:t>
            </a:r>
            <a:r>
              <a:rPr lang="cs-CZ" sz="3200" dirty="0"/>
              <a:t>školy s dobrými studijními výsledky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Termín odevzdání přihlášek: </a:t>
            </a:r>
            <a:r>
              <a:rPr lang="cs-CZ" sz="3200" b="1" dirty="0" smtClean="0">
                <a:solidFill>
                  <a:srgbClr val="002060"/>
                </a:solidFill>
              </a:rPr>
              <a:t>1. </a:t>
            </a:r>
            <a:r>
              <a:rPr lang="cs-CZ" sz="3200" b="1" dirty="0">
                <a:solidFill>
                  <a:srgbClr val="002060"/>
                </a:solidFill>
              </a:rPr>
              <a:t>3. </a:t>
            </a:r>
            <a:r>
              <a:rPr lang="cs-CZ" sz="3200" b="1" dirty="0" smtClean="0">
                <a:solidFill>
                  <a:srgbClr val="002060"/>
                </a:solidFill>
              </a:rPr>
              <a:t>2017</a:t>
            </a:r>
            <a:endParaRPr lang="cs-CZ" sz="3200" b="1" dirty="0">
              <a:solidFill>
                <a:srgbClr val="002060"/>
              </a:solidFill>
            </a:endParaRP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1703388" algn="l"/>
              </a:tabLst>
            </a:pPr>
            <a:r>
              <a:rPr lang="cs-CZ" sz="3200" dirty="0" smtClean="0"/>
              <a:t>Přijímací </a:t>
            </a:r>
            <a:r>
              <a:rPr lang="cs-CZ" sz="3200" dirty="0"/>
              <a:t>zkoušky: 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	jednotné přijímací </a:t>
            </a:r>
            <a:r>
              <a:rPr lang="cs-CZ" sz="3200" dirty="0"/>
              <a:t>zkoušky z matematiky a českého jazyka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Podmínky přijetí: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úspěšně ukončená 9. třída základní </a:t>
            </a:r>
            <a:r>
              <a:rPr lang="cs-CZ" sz="3200" dirty="0" smtClean="0"/>
              <a:t>školy;</a:t>
            </a:r>
            <a:endParaRPr lang="cs-CZ" sz="3200" dirty="0"/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potvrzení lékaře o zdravotní způsobilosti ke studiu a výkonu povolání (kromě oboru Informační technologie</a:t>
            </a:r>
            <a:r>
              <a:rPr lang="cs-CZ" sz="3200" dirty="0" smtClean="0"/>
              <a:t>).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3212674719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 fontScale="90000"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 s maturitní zkouškou</a:t>
            </a:r>
            <a:endParaRPr lang="cs-CZ" sz="5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 smtClean="0">
                <a:solidFill>
                  <a:srgbClr val="002060"/>
                </a:solidFill>
              </a:rPr>
              <a:t>Ukončení </a:t>
            </a:r>
            <a:r>
              <a:rPr lang="cs-CZ" sz="3200" b="1" dirty="0">
                <a:solidFill>
                  <a:srgbClr val="002060"/>
                </a:solidFill>
              </a:rPr>
              <a:t>studia: </a:t>
            </a:r>
            <a:r>
              <a:rPr lang="cs-CZ" sz="3200" dirty="0"/>
              <a:t>vykonáním maturitní zkoušky,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úspěšný </a:t>
            </a:r>
            <a:r>
              <a:rPr lang="cs-CZ" sz="3200" dirty="0"/>
              <a:t>absolvent získá maturitní vysvědčení,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u </a:t>
            </a:r>
            <a:r>
              <a:rPr lang="cs-CZ" sz="3200" dirty="0"/>
              <a:t>oboru Mechanik elektrotechnik a Mechanik instalatérských a elektrotechnických </a:t>
            </a:r>
            <a:r>
              <a:rPr lang="cs-CZ" sz="3200" dirty="0" smtClean="0"/>
              <a:t>zařízení včetně </a:t>
            </a:r>
            <a:r>
              <a:rPr lang="cs-CZ" sz="3200" dirty="0"/>
              <a:t>získání výučního </a:t>
            </a:r>
            <a:r>
              <a:rPr lang="cs-CZ" sz="3200" dirty="0" smtClean="0"/>
              <a:t>listu</a:t>
            </a:r>
            <a:endParaRPr lang="cs-CZ" sz="3200" dirty="0"/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 smtClean="0">
                <a:solidFill>
                  <a:srgbClr val="002060"/>
                </a:solidFill>
              </a:rPr>
              <a:t>Možnosti </a:t>
            </a:r>
            <a:r>
              <a:rPr lang="cs-CZ" sz="3200" b="1" dirty="0">
                <a:solidFill>
                  <a:srgbClr val="002060"/>
                </a:solidFill>
              </a:rPr>
              <a:t>dalšího vzdělávání</a:t>
            </a:r>
            <a:r>
              <a:rPr lang="cs-CZ" sz="3200" dirty="0">
                <a:solidFill>
                  <a:srgbClr val="002060"/>
                </a:solidFill>
              </a:rPr>
              <a:t>: </a:t>
            </a:r>
            <a:r>
              <a:rPr lang="cs-CZ" sz="3200" dirty="0"/>
              <a:t>studium na </a:t>
            </a:r>
            <a:r>
              <a:rPr lang="cs-CZ" sz="3200" dirty="0" smtClean="0"/>
              <a:t>vysokých a </a:t>
            </a:r>
            <a:r>
              <a:rPr lang="cs-CZ" sz="3200" dirty="0"/>
              <a:t>vyšších odborných školách</a:t>
            </a:r>
          </a:p>
        </p:txBody>
      </p:sp>
    </p:spTree>
    <p:extLst>
      <p:ext uri="{BB962C8B-B14F-4D97-AF65-F5344CB8AC3E}">
        <p14:creationId xmlns:p14="http://schemas.microsoft.com/office/powerpoint/2010/main" xmlns="" val="1433826246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26-52-H/01 </a:t>
            </a:r>
            <a:r>
              <a:rPr lang="cs-CZ" sz="3200" dirty="0" smtClean="0"/>
              <a:t>	Elektromechanik </a:t>
            </a:r>
            <a:r>
              <a:rPr lang="cs-CZ" sz="3200" dirty="0"/>
              <a:t>pro zařízení a přístroje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26-51-H/01 </a:t>
            </a:r>
            <a:r>
              <a:rPr lang="cs-CZ" sz="3200" dirty="0" smtClean="0"/>
              <a:t>	</a:t>
            </a:r>
            <a:r>
              <a:rPr lang="cs-CZ" sz="3200" dirty="0"/>
              <a:t>Elektrikář  slaboproud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26-51-H/02 </a:t>
            </a:r>
            <a:r>
              <a:rPr lang="cs-CZ" sz="3200" dirty="0" smtClean="0"/>
              <a:t>	Elektrikář  silnoproud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68150824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4763" y="809625"/>
            <a:ext cx="11608229" cy="1325563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 – </a:t>
            </a:r>
            <a:br>
              <a:rPr lang="cs-CZ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cs-CZ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počty přijímaných žáků </a:t>
            </a:r>
            <a:br>
              <a:rPr lang="cs-CZ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cs-CZ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1. ročníku na školní rok 2017/18</a:t>
            </a:r>
            <a:endParaRPr lang="cs-CZ" sz="4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0963" y="2568311"/>
            <a:ext cx="11851037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26-52-H/01 	Elektromechanik pro zařízení a </a:t>
            </a:r>
            <a:r>
              <a:rPr lang="cs-CZ" sz="3200" dirty="0" smtClean="0"/>
              <a:t>přístroje	</a:t>
            </a:r>
            <a:r>
              <a:rPr lang="cs-CZ" sz="3200" b="1" dirty="0" smtClean="0"/>
              <a:t>30</a:t>
            </a:r>
            <a:endParaRPr lang="cs-CZ" sz="3200" b="1" dirty="0"/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26-51-H/01 	Elektrikář </a:t>
            </a:r>
            <a:r>
              <a:rPr lang="cs-CZ" sz="3200" dirty="0" smtClean="0"/>
              <a:t> slaboproud	</a:t>
            </a:r>
            <a:r>
              <a:rPr lang="cs-CZ" sz="3200" b="1" dirty="0" smtClean="0"/>
              <a:t>30</a:t>
            </a:r>
            <a:endParaRPr lang="cs-CZ" sz="3200" b="1" dirty="0"/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26-51-H/02 	</a:t>
            </a:r>
            <a:r>
              <a:rPr lang="cs-CZ" sz="3200" dirty="0" smtClean="0"/>
              <a:t>Elektrikář  silnoproud	</a:t>
            </a:r>
            <a:r>
              <a:rPr lang="cs-CZ" sz="3200" b="1" dirty="0" smtClean="0"/>
              <a:t>30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xmlns="" val="161433238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Délka studia: 3 roky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Obory jsou určeny: pro žáky,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kteří </a:t>
            </a:r>
            <a:r>
              <a:rPr lang="cs-CZ" sz="3200" dirty="0"/>
              <a:t>úspěšně ukončí 9. třídu základní školy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Termín odevzdání přihlášek: </a:t>
            </a:r>
            <a:r>
              <a:rPr lang="cs-CZ" sz="3200" b="1" dirty="0" smtClean="0">
                <a:solidFill>
                  <a:srgbClr val="002060"/>
                </a:solidFill>
              </a:rPr>
              <a:t>1. </a:t>
            </a:r>
            <a:r>
              <a:rPr lang="cs-CZ" sz="3200" b="1" dirty="0">
                <a:solidFill>
                  <a:srgbClr val="002060"/>
                </a:solidFill>
              </a:rPr>
              <a:t>3. </a:t>
            </a:r>
            <a:r>
              <a:rPr lang="cs-CZ" sz="3200" b="1" dirty="0" smtClean="0">
                <a:solidFill>
                  <a:srgbClr val="002060"/>
                </a:solidFill>
              </a:rPr>
              <a:t>2017</a:t>
            </a:r>
            <a:endParaRPr lang="cs-CZ" sz="3200" b="1" dirty="0">
              <a:solidFill>
                <a:srgbClr val="002060"/>
              </a:solidFill>
            </a:endParaRP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Přijímací </a:t>
            </a:r>
            <a:r>
              <a:rPr lang="cs-CZ" sz="3200" dirty="0"/>
              <a:t>zkoušky: bez přijímacích zkoušek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Podmínky přijetí</a:t>
            </a:r>
            <a:r>
              <a:rPr lang="cs-CZ" sz="3200" b="1" dirty="0" smtClean="0">
                <a:solidFill>
                  <a:srgbClr val="002060"/>
                </a:solidFill>
              </a:rPr>
              <a:t>:</a:t>
            </a:r>
            <a:endParaRPr lang="cs-CZ" sz="3200" b="1" dirty="0">
              <a:solidFill>
                <a:srgbClr val="002060"/>
              </a:solidFill>
            </a:endParaRP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úspěšně ukončená 9. třída základní školy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potvrzení lékaře o zdravotní způsobilosti ke studiu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 </a:t>
            </a:r>
            <a:r>
              <a:rPr lang="cs-CZ" sz="3200" dirty="0"/>
              <a:t>výkonu </a:t>
            </a:r>
            <a:r>
              <a:rPr lang="cs-CZ" sz="3200" dirty="0" smtClean="0"/>
              <a:t>povolání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2462554777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zor-souepl" id="{46196548-FDE1-44D7-8473-4D9DD3875E21}" vid="{96F44185-F7F9-43F0-B7B9-7DA3264EFBB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6789</TotalTime>
  <Words>433</Words>
  <Application>Microsoft Office PowerPoint</Application>
  <PresentationFormat>Vlastní</PresentationFormat>
  <Paragraphs>96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Office</vt:lpstr>
      <vt:lpstr>PŘEDSTAVUJEME STŘEDNÍ ODBORNÉ UČILIŠTĚ ELEKTROTECHNICKÉ V PLZNI</vt:lpstr>
      <vt:lpstr>TECHNIK SE UPLATNÍ !</vt:lpstr>
      <vt:lpstr>Čtyřleté studijní obory s maturitou:</vt:lpstr>
      <vt:lpstr>Čtyřleté studijní obory  - počty přijímaných žáků do 1. ročníku na školní rok 2017/18</vt:lpstr>
      <vt:lpstr>Čtyřleté studijní obory s maturitní zkouškou</vt:lpstr>
      <vt:lpstr>Čtyřleté studijní obory s maturitní zkouškou</vt:lpstr>
      <vt:lpstr>Tříleté učební obory s výučním listem</vt:lpstr>
      <vt:lpstr>Tříleté učební obory s výučním listem –  počty přijímaných žáků  do 1. ročníku na školní rok 2017/18</vt:lpstr>
      <vt:lpstr>Tříleté učební obory s výučním listem</vt:lpstr>
      <vt:lpstr>Tříleté učební obory s výučním listem</vt:lpstr>
      <vt:lpstr>Nástavbové studium</vt:lpstr>
      <vt:lpstr>Proč studovat na SOUE Plzeň?</vt:lpstr>
      <vt:lpstr>Proč studovat na SOUE Plzeň?</vt:lpstr>
      <vt:lpstr>Dlouhodobá nezaměstnanost absolventů: 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SOUE Plzeň soudobé odborné vzdělání techniků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Leba</dc:creator>
  <cp:lastModifiedBy>Hoskova</cp:lastModifiedBy>
  <cp:revision>770</cp:revision>
  <cp:lastPrinted>2015-02-01T08:25:03Z</cp:lastPrinted>
  <dcterms:created xsi:type="dcterms:W3CDTF">2015-01-30T16:15:07Z</dcterms:created>
  <dcterms:modified xsi:type="dcterms:W3CDTF">2016-09-22T06:20:40Z</dcterms:modified>
</cp:coreProperties>
</file>