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handoutMasterIdLst>
    <p:handoutMasterId r:id="rId25"/>
  </p:handoutMasterIdLst>
  <p:sldIdLst>
    <p:sldId id="256" r:id="rId2"/>
    <p:sldId id="260" r:id="rId3"/>
    <p:sldId id="261" r:id="rId4"/>
    <p:sldId id="272" r:id="rId5"/>
    <p:sldId id="263" r:id="rId6"/>
    <p:sldId id="264" r:id="rId7"/>
    <p:sldId id="262" r:id="rId8"/>
    <p:sldId id="273" r:id="rId9"/>
    <p:sldId id="265" r:id="rId10"/>
    <p:sldId id="266" r:id="rId11"/>
    <p:sldId id="267" r:id="rId12"/>
    <p:sldId id="275" r:id="rId13"/>
    <p:sldId id="274" r:id="rId14"/>
    <p:sldId id="276" r:id="rId15"/>
    <p:sldId id="277" r:id="rId16"/>
    <p:sldId id="278" r:id="rId17"/>
    <p:sldId id="279" r:id="rId18"/>
    <p:sldId id="280" r:id="rId19"/>
    <p:sldId id="281" r:id="rId20"/>
    <p:sldId id="282" r:id="rId21"/>
    <p:sldId id="283" r:id="rId22"/>
    <p:sldId id="284" r:id="rId23"/>
  </p:sldIdLst>
  <p:sldSz cx="12192000" cy="6858000"/>
  <p:notesSz cx="10015538" cy="6881813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745" autoAdjust="0"/>
    <p:restoredTop sz="94701" autoAdjust="0"/>
  </p:normalViewPr>
  <p:slideViewPr>
    <p:cSldViewPr snapToGrid="0">
      <p:cViewPr varScale="1">
        <p:scale>
          <a:sx n="37" d="100"/>
          <a:sy n="37" d="100"/>
        </p:scale>
        <p:origin x="690" y="-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40066" cy="345286"/>
          </a:xfrm>
          <a:prstGeom prst="rect">
            <a:avLst/>
          </a:prstGeom>
        </p:spPr>
        <p:txBody>
          <a:bodyPr vert="horz" lIns="96551" tIns="48276" rIns="96551" bIns="48276" rtlCol="0"/>
          <a:lstStyle>
            <a:lvl1pPr algn="l">
              <a:defRPr sz="1300"/>
            </a:lvl1pPr>
          </a:lstStyle>
          <a:p>
            <a:endParaRPr lang="cs-CZ" dirty="0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5673154" y="0"/>
            <a:ext cx="4340066" cy="345286"/>
          </a:xfrm>
          <a:prstGeom prst="rect">
            <a:avLst/>
          </a:prstGeom>
        </p:spPr>
        <p:txBody>
          <a:bodyPr vert="horz" lIns="96551" tIns="48276" rIns="96551" bIns="48276" rtlCol="0"/>
          <a:lstStyle>
            <a:lvl1pPr algn="r">
              <a:defRPr sz="1300"/>
            </a:lvl1pPr>
          </a:lstStyle>
          <a:p>
            <a:fld id="{A55A0AAA-E21E-4B41-9974-EEE09C10C6B8}" type="datetimeFigureOut">
              <a:rPr lang="cs-CZ" smtClean="0"/>
              <a:pPr/>
              <a:t>10.02.2017</a:t>
            </a:fld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6536528"/>
            <a:ext cx="4340066" cy="345285"/>
          </a:xfrm>
          <a:prstGeom prst="rect">
            <a:avLst/>
          </a:prstGeom>
        </p:spPr>
        <p:txBody>
          <a:bodyPr vert="horz" lIns="96551" tIns="48276" rIns="96551" bIns="48276" rtlCol="0" anchor="b"/>
          <a:lstStyle>
            <a:lvl1pPr algn="l">
              <a:defRPr sz="1300"/>
            </a:lvl1pPr>
          </a:lstStyle>
          <a:p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5673154" y="6536528"/>
            <a:ext cx="4340066" cy="345285"/>
          </a:xfrm>
          <a:prstGeom prst="rect">
            <a:avLst/>
          </a:prstGeom>
        </p:spPr>
        <p:txBody>
          <a:bodyPr vert="horz" lIns="96551" tIns="48276" rIns="96551" bIns="48276" rtlCol="0" anchor="b"/>
          <a:lstStyle>
            <a:lvl1pPr algn="r">
              <a:defRPr sz="1300"/>
            </a:lvl1pPr>
          </a:lstStyle>
          <a:p>
            <a:fld id="{63FED715-9D14-45FD-9A56-357E7A055925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91215143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40066" cy="345286"/>
          </a:xfrm>
          <a:prstGeom prst="rect">
            <a:avLst/>
          </a:prstGeom>
        </p:spPr>
        <p:txBody>
          <a:bodyPr vert="horz" lIns="96551" tIns="48276" rIns="96551" bIns="48276" rtlCol="0"/>
          <a:lstStyle>
            <a:lvl1pPr algn="l">
              <a:defRPr sz="1300"/>
            </a:lvl1pPr>
          </a:lstStyle>
          <a:p>
            <a:endParaRPr lang="cs-CZ" dirty="0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5673154" y="0"/>
            <a:ext cx="4340066" cy="345286"/>
          </a:xfrm>
          <a:prstGeom prst="rect">
            <a:avLst/>
          </a:prstGeom>
        </p:spPr>
        <p:txBody>
          <a:bodyPr vert="horz" lIns="96551" tIns="48276" rIns="96551" bIns="48276" rtlCol="0"/>
          <a:lstStyle>
            <a:lvl1pPr algn="r">
              <a:defRPr sz="1300"/>
            </a:lvl1pPr>
          </a:lstStyle>
          <a:p>
            <a:fld id="{F353DE6F-BF61-44E0-AA3F-F65ED5262C72}" type="datetimeFigureOut">
              <a:rPr lang="cs-CZ" smtClean="0"/>
              <a:pPr/>
              <a:t>10.02.2017</a:t>
            </a:fld>
            <a:endParaRPr lang="cs-CZ" dirty="0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2943225" y="860425"/>
            <a:ext cx="4129088" cy="23225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551" tIns="48276" rIns="96551" bIns="48276" rtlCol="0" anchor="ctr"/>
          <a:lstStyle/>
          <a:p>
            <a:endParaRPr lang="cs-CZ" dirty="0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1001554" y="3311872"/>
            <a:ext cx="8012430" cy="2709714"/>
          </a:xfrm>
          <a:prstGeom prst="rect">
            <a:avLst/>
          </a:prstGeom>
        </p:spPr>
        <p:txBody>
          <a:bodyPr vert="horz" lIns="96551" tIns="48276" rIns="96551" bIns="48276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6536528"/>
            <a:ext cx="4340066" cy="345285"/>
          </a:xfrm>
          <a:prstGeom prst="rect">
            <a:avLst/>
          </a:prstGeom>
        </p:spPr>
        <p:txBody>
          <a:bodyPr vert="horz" lIns="96551" tIns="48276" rIns="96551" bIns="48276" rtlCol="0" anchor="b"/>
          <a:lstStyle>
            <a:lvl1pPr algn="l">
              <a:defRPr sz="1300"/>
            </a:lvl1pPr>
          </a:lstStyle>
          <a:p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5673154" y="6536528"/>
            <a:ext cx="4340066" cy="345285"/>
          </a:xfrm>
          <a:prstGeom prst="rect">
            <a:avLst/>
          </a:prstGeom>
        </p:spPr>
        <p:txBody>
          <a:bodyPr vert="horz" lIns="96551" tIns="48276" rIns="96551" bIns="48276" rtlCol="0" anchor="b"/>
          <a:lstStyle>
            <a:lvl1pPr algn="r">
              <a:defRPr sz="1300"/>
            </a:lvl1pPr>
          </a:lstStyle>
          <a:p>
            <a:fld id="{216ECCCB-DC83-43AF-8D5E-EECF22EFCAAB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092011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>
            <a:normAutofit/>
          </a:bodyPr>
          <a:lstStyle>
            <a:lvl1pPr algn="ctr">
              <a:defRPr sz="6600" b="1"/>
            </a:lvl1pPr>
          </a:lstStyle>
          <a:p>
            <a:r>
              <a:rPr lang="cs-CZ" dirty="0" smtClean="0"/>
              <a:t>Kliknutím lze upravit styl.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C84707-FF7E-46C4-96C2-140C8666D8BE}" type="datetimeFigureOut">
              <a:rPr lang="cs-CZ" smtClean="0"/>
              <a:pPr/>
              <a:t>10.02.2017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8591F4-7050-428B-88CD-72E1045B640C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9416666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C84707-FF7E-46C4-96C2-140C8666D8BE}" type="datetimeFigureOut">
              <a:rPr lang="cs-CZ" smtClean="0"/>
              <a:pPr/>
              <a:t>10.02.2017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8591F4-7050-428B-88CD-72E1045B640C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1872598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C84707-FF7E-46C4-96C2-140C8666D8BE}" type="datetimeFigureOut">
              <a:rPr lang="cs-CZ" smtClean="0"/>
              <a:pPr/>
              <a:t>10.02.2017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8591F4-7050-428B-88CD-72E1045B640C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5021039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C84707-FF7E-46C4-96C2-140C8666D8BE}" type="datetimeFigureOut">
              <a:rPr lang="cs-CZ" smtClean="0"/>
              <a:pPr/>
              <a:t>10.02.2017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8591F4-7050-428B-88CD-72E1045B640C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9667436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C84707-FF7E-46C4-96C2-140C8666D8BE}" type="datetimeFigureOut">
              <a:rPr lang="cs-CZ" smtClean="0"/>
              <a:pPr/>
              <a:t>10.02.2017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8591F4-7050-428B-88CD-72E1045B640C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2801579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8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C84707-FF7E-46C4-96C2-140C8666D8BE}" type="datetimeFigureOut">
              <a:rPr lang="cs-CZ" smtClean="0"/>
              <a:pPr/>
              <a:t>10.02.2017</a:t>
            </a:fld>
            <a:endParaRPr lang="cs-CZ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8591F4-7050-428B-88CD-72E1045B640C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0259335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>
            <a:normAutofit/>
          </a:bodyPr>
          <a:lstStyle>
            <a:lvl1pPr>
              <a:defRPr sz="5400" b="1"/>
            </a:lvl1pPr>
          </a:lstStyle>
          <a:p>
            <a:r>
              <a:rPr lang="cs-CZ" dirty="0" smtClean="0"/>
              <a:t>Kliknutím lze upravit styl.</a:t>
            </a: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C84707-FF7E-46C4-96C2-140C8666D8BE}" type="datetimeFigureOut">
              <a:rPr lang="cs-CZ" smtClean="0"/>
              <a:pPr/>
              <a:t>10.02.2017</a:t>
            </a:fld>
            <a:endParaRPr lang="cs-CZ" dirty="0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8591F4-7050-428B-88CD-72E1045B640C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5745281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54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C84707-FF7E-46C4-96C2-140C8666D8BE}" type="datetimeFigureOut">
              <a:rPr lang="cs-CZ" smtClean="0"/>
              <a:pPr/>
              <a:t>10.02.2017</a:t>
            </a:fld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8591F4-7050-428B-88CD-72E1045B640C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9867926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C84707-FF7E-46C4-96C2-140C8666D8BE}" type="datetimeFigureOut">
              <a:rPr lang="cs-CZ" smtClean="0"/>
              <a:pPr/>
              <a:t>10.02.2017</a:t>
            </a:fld>
            <a:endParaRPr lang="cs-CZ" dirty="0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8591F4-7050-428B-88CD-72E1045B640C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4759641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C84707-FF7E-46C4-96C2-140C8666D8BE}" type="datetimeFigureOut">
              <a:rPr lang="cs-CZ" smtClean="0"/>
              <a:pPr/>
              <a:t>10.02.2017</a:t>
            </a:fld>
            <a:endParaRPr lang="cs-CZ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8591F4-7050-428B-88CD-72E1045B640C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1755632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C84707-FF7E-46C4-96C2-140C8666D8BE}" type="datetimeFigureOut">
              <a:rPr lang="cs-CZ" smtClean="0"/>
              <a:pPr/>
              <a:t>10.02.2017</a:t>
            </a:fld>
            <a:endParaRPr lang="cs-CZ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8591F4-7050-428B-88CD-72E1045B640C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0972286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 descr="https://c2.staticflickr.com/4/3683/12780929034_38642810ba_h.jpg"/>
          <p:cNvPicPr>
            <a:picLocks noChangeAspect="1" noChangeArrowheads="1"/>
          </p:cNvPicPr>
          <p:nvPr userDrawn="1"/>
        </p:nvPicPr>
        <p:blipFill rotWithShape="1">
          <a:blip r:embed="rId13" cstate="print">
            <a:lum bright="70000" contrast="-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16200000">
            <a:off x="855773" y="3021863"/>
            <a:ext cx="2201779" cy="5855504"/>
          </a:xfrm>
          <a:prstGeom prst="rect">
            <a:avLst/>
          </a:prstGeom>
          <a:solidFill>
            <a:schemeClr val="bg1"/>
          </a:solidFill>
          <a:effectLst>
            <a:outerShdw blurRad="50800" dist="50800" dir="5400000" algn="ctr" rotWithShape="0">
              <a:schemeClr val="bg1"/>
            </a:outerShdw>
          </a:effectLst>
        </p:spPr>
      </p:pic>
      <p:pic>
        <p:nvPicPr>
          <p:cNvPr id="8" name="Obrázek 7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5529" y="5427406"/>
            <a:ext cx="1283110" cy="128311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dirty="0" smtClean="0"/>
              <a:t>Kliknutím lze upravit styly předlohy textu.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  <a:p>
            <a:pPr lvl="3"/>
            <a:r>
              <a:rPr lang="cs-CZ" dirty="0" smtClean="0"/>
              <a:t>Čtvrtá úroveň</a:t>
            </a:r>
          </a:p>
          <a:p>
            <a:pPr lvl="4"/>
            <a:r>
              <a:rPr lang="cs-CZ" dirty="0" smtClean="0"/>
              <a:t>Pátá úroveň</a:t>
            </a:r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C84707-FF7E-46C4-96C2-140C8666D8BE}" type="datetimeFigureOut">
              <a:rPr lang="cs-CZ" smtClean="0"/>
              <a:pPr/>
              <a:t>10.02.2017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8591F4-7050-428B-88CD-72E1045B640C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5198193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Tx/>
        <a:buBlip>
          <a:blip r:embed="rId15"/>
        </a:buBlip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ü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ü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ü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ü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15.png"/><Relationship Id="rId4" Type="http://schemas.openxmlformats.org/officeDocument/2006/relationships/image" Target="../media/image14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jpeg"/><Relationship Id="rId5" Type="http://schemas.microsoft.com/office/2007/relationships/hdphoto" Target="../media/hdphoto1.wdp"/><Relationship Id="rId4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0" y="1769286"/>
            <a:ext cx="12192000" cy="2387600"/>
          </a:xfrm>
        </p:spPr>
        <p:txBody>
          <a:bodyPr>
            <a:normAutofit fontScale="90000"/>
          </a:bodyPr>
          <a:lstStyle/>
          <a:p>
            <a:r>
              <a:rPr lang="cs-CZ" sz="53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PŘEDSTAVUJEME</a:t>
            </a:r>
            <a:r>
              <a:rPr lang="cs-CZ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cs-CZ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cs-CZ" sz="8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STŘEDNÍ ODBORNÉ UČILIŠTĚ ELEKTROTECHNICKÉ</a:t>
            </a:r>
            <a:br>
              <a:rPr lang="cs-CZ" sz="8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cs-CZ" sz="8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 PLZNI</a:t>
            </a:r>
            <a:endParaRPr lang="cs-CZ" sz="80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5529" y="5427406"/>
            <a:ext cx="1283110" cy="128311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26" name="Picture 2" descr="http://www.souepl.cz/wp-content/uploads/2014/09/logo_stredni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881251" y="3509963"/>
            <a:ext cx="2563241" cy="28280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12167726"/>
      </p:ext>
    </p:extLst>
  </p:cSld>
  <p:clrMapOvr>
    <a:masterClrMapping/>
  </p:clrMapOvr>
  <p:transition spd="slow" advTm="5000">
    <p:wip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40963" y="365125"/>
            <a:ext cx="11608229" cy="1325563"/>
          </a:xfrm>
        </p:spPr>
        <p:txBody>
          <a:bodyPr>
            <a:normAutofit/>
          </a:bodyPr>
          <a:lstStyle/>
          <a:p>
            <a:r>
              <a:rPr lang="cs-CZ" sz="48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Tříleté učební obory s výučním listem</a:t>
            </a:r>
            <a:endParaRPr lang="cs-CZ" sz="5000" b="1" u="sng" dirty="0"/>
          </a:p>
        </p:txBody>
      </p:sp>
      <p:sp>
        <p:nvSpPr>
          <p:cNvPr id="3" name="TextovéPole 2"/>
          <p:cNvSpPr txBox="1"/>
          <p:nvPr/>
        </p:nvSpPr>
        <p:spPr>
          <a:xfrm>
            <a:off x="167537" y="1564561"/>
            <a:ext cx="11851037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61950" indent="-361950">
              <a:lnSpc>
                <a:spcPts val="4200"/>
              </a:lnSpc>
              <a:buFont typeface="Arial" panose="020B0604020202020204" pitchFamily="34" charset="0"/>
              <a:buChar char="•"/>
              <a:tabLst>
                <a:tab pos="2506663" algn="l"/>
              </a:tabLst>
            </a:pPr>
            <a:r>
              <a:rPr lang="cs-CZ" sz="3200" b="1" dirty="0" smtClean="0">
                <a:solidFill>
                  <a:srgbClr val="002060"/>
                </a:solidFill>
              </a:rPr>
              <a:t>Ukončení </a:t>
            </a:r>
            <a:r>
              <a:rPr lang="cs-CZ" sz="3200" b="1" dirty="0">
                <a:solidFill>
                  <a:srgbClr val="002060"/>
                </a:solidFill>
              </a:rPr>
              <a:t>studia: </a:t>
            </a:r>
            <a:r>
              <a:rPr lang="cs-CZ" sz="3200" dirty="0"/>
              <a:t>vykonáním závěrečné zkoušky, </a:t>
            </a:r>
            <a:r>
              <a:rPr lang="cs-CZ" sz="3200" dirty="0" smtClean="0"/>
              <a:t/>
            </a:r>
            <a:br>
              <a:rPr lang="cs-CZ" sz="3200" dirty="0" smtClean="0"/>
            </a:br>
            <a:r>
              <a:rPr lang="cs-CZ" sz="3200" dirty="0" smtClean="0"/>
              <a:t>úspěšný </a:t>
            </a:r>
            <a:r>
              <a:rPr lang="cs-CZ" sz="3200" dirty="0"/>
              <a:t>absolvent obdrží výuční list</a:t>
            </a:r>
          </a:p>
          <a:p>
            <a:pPr marL="361950" indent="-361950">
              <a:lnSpc>
                <a:spcPts val="4200"/>
              </a:lnSpc>
              <a:buFont typeface="Arial" panose="020B0604020202020204" pitchFamily="34" charset="0"/>
              <a:buChar char="•"/>
              <a:tabLst>
                <a:tab pos="2506663" algn="l"/>
              </a:tabLst>
            </a:pPr>
            <a:r>
              <a:rPr lang="cs-CZ" sz="3200" b="1" dirty="0" smtClean="0">
                <a:solidFill>
                  <a:srgbClr val="002060"/>
                </a:solidFill>
              </a:rPr>
              <a:t>Možnosti </a:t>
            </a:r>
            <a:r>
              <a:rPr lang="cs-CZ" sz="3200" b="1" dirty="0">
                <a:solidFill>
                  <a:srgbClr val="002060"/>
                </a:solidFill>
              </a:rPr>
              <a:t>dalšího vzdělávání: </a:t>
            </a:r>
            <a:r>
              <a:rPr lang="cs-CZ" sz="3200" dirty="0"/>
              <a:t>nástavbové </a:t>
            </a:r>
            <a:r>
              <a:rPr lang="cs-CZ" sz="3200" dirty="0" smtClean="0"/>
              <a:t>studium</a:t>
            </a:r>
          </a:p>
          <a:p>
            <a:pPr marL="361950" indent="-361950">
              <a:lnSpc>
                <a:spcPts val="4200"/>
              </a:lnSpc>
              <a:buFont typeface="Arial" panose="020B0604020202020204" pitchFamily="34" charset="0"/>
              <a:buChar char="•"/>
              <a:tabLst>
                <a:tab pos="2506663" algn="l"/>
              </a:tabLst>
            </a:pPr>
            <a:r>
              <a:rPr lang="cs-CZ" sz="3200" b="1" dirty="0" smtClean="0">
                <a:solidFill>
                  <a:srgbClr val="002060"/>
                </a:solidFill>
              </a:rPr>
              <a:t>Možný příspěvek na ubytování:</a:t>
            </a:r>
            <a:r>
              <a:rPr lang="cs-CZ" sz="3200" b="1" dirty="0" smtClean="0">
                <a:solidFill>
                  <a:schemeClr val="tx2"/>
                </a:solidFill>
              </a:rPr>
              <a:t> </a:t>
            </a:r>
            <a:r>
              <a:rPr lang="cs-CZ" sz="3200" dirty="0" smtClean="0"/>
              <a:t>500 Kč měsíčně</a:t>
            </a:r>
            <a:endParaRPr lang="cs-CZ" sz="3200" dirty="0"/>
          </a:p>
        </p:txBody>
      </p:sp>
    </p:spTree>
    <p:extLst>
      <p:ext uri="{BB962C8B-B14F-4D97-AF65-F5344CB8AC3E}">
        <p14:creationId xmlns:p14="http://schemas.microsoft.com/office/powerpoint/2010/main" val="4144185358"/>
      </p:ext>
    </p:extLst>
  </p:cSld>
  <p:clrMapOvr>
    <a:masterClrMapping/>
  </p:clrMapOvr>
  <p:transition spd="slow" advTm="5000">
    <p:wip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40963" y="365125"/>
            <a:ext cx="11608229" cy="1325563"/>
          </a:xfrm>
        </p:spPr>
        <p:txBody>
          <a:bodyPr>
            <a:normAutofit/>
          </a:bodyPr>
          <a:lstStyle/>
          <a:p>
            <a:r>
              <a:rPr lang="cs-CZ" sz="50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Nástavbové studium</a:t>
            </a:r>
            <a:endParaRPr lang="cs-CZ" sz="5000" b="1" u="sng" dirty="0"/>
          </a:p>
        </p:txBody>
      </p:sp>
      <p:sp>
        <p:nvSpPr>
          <p:cNvPr id="3" name="TextovéPole 2"/>
          <p:cNvSpPr txBox="1"/>
          <p:nvPr/>
        </p:nvSpPr>
        <p:spPr>
          <a:xfrm>
            <a:off x="167537" y="1312310"/>
            <a:ext cx="11851037" cy="49398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61950" indent="-361950">
              <a:lnSpc>
                <a:spcPts val="4200"/>
              </a:lnSpc>
              <a:buFont typeface="Arial" panose="020B0604020202020204" pitchFamily="34" charset="0"/>
              <a:buChar char="•"/>
              <a:tabLst>
                <a:tab pos="2506663" algn="l"/>
              </a:tabLst>
            </a:pPr>
            <a:r>
              <a:rPr lang="cs-CZ" sz="3200" dirty="0"/>
              <a:t>26-41-L/52 Provozní elektrotechnika – denní i dálkové studium</a:t>
            </a:r>
          </a:p>
          <a:p>
            <a:pPr marL="361950" indent="-361950">
              <a:lnSpc>
                <a:spcPts val="4200"/>
              </a:lnSpc>
              <a:buFont typeface="Arial" panose="020B0604020202020204" pitchFamily="34" charset="0"/>
              <a:buChar char="•"/>
              <a:tabLst>
                <a:tab pos="2506663" algn="l"/>
              </a:tabLst>
            </a:pPr>
            <a:r>
              <a:rPr lang="cs-CZ" sz="3200" dirty="0"/>
              <a:t>23-43-L/51 Provozní technika – dálkové </a:t>
            </a:r>
            <a:r>
              <a:rPr lang="cs-CZ" sz="3200" dirty="0" smtClean="0"/>
              <a:t>studium</a:t>
            </a:r>
          </a:p>
          <a:p>
            <a:pPr marL="361950" indent="-361950">
              <a:lnSpc>
                <a:spcPts val="4200"/>
              </a:lnSpc>
              <a:buFont typeface="Arial" panose="020B0604020202020204" pitchFamily="34" charset="0"/>
              <a:buChar char="•"/>
              <a:tabLst>
                <a:tab pos="2506663" algn="l"/>
              </a:tabLst>
            </a:pPr>
            <a:r>
              <a:rPr lang="cs-CZ" sz="3200" dirty="0" smtClean="0"/>
              <a:t>Délka studia: denní studium 2 roky, dálkové studium 3 roky</a:t>
            </a:r>
          </a:p>
          <a:p>
            <a:pPr marL="361950" indent="-361950">
              <a:lnSpc>
                <a:spcPts val="4200"/>
              </a:lnSpc>
              <a:buFont typeface="Arial" panose="020B0604020202020204" pitchFamily="34" charset="0"/>
              <a:buChar char="•"/>
              <a:tabLst>
                <a:tab pos="2506663" algn="l"/>
              </a:tabLst>
            </a:pPr>
            <a:r>
              <a:rPr lang="cs-CZ" sz="3200" dirty="0" smtClean="0"/>
              <a:t>Obory jsou určeny: pro absolventy tříletých učebních oborů </a:t>
            </a:r>
            <a:br>
              <a:rPr lang="cs-CZ" sz="3200" dirty="0" smtClean="0"/>
            </a:br>
            <a:r>
              <a:rPr lang="cs-CZ" sz="3200" dirty="0" smtClean="0"/>
              <a:t>strojní (provozní technika) nebo </a:t>
            </a:r>
            <a:r>
              <a:rPr lang="cs-CZ" sz="3200" dirty="0" err="1" smtClean="0"/>
              <a:t>elektro</a:t>
            </a:r>
            <a:r>
              <a:rPr lang="cs-CZ" sz="3200" dirty="0" smtClean="0"/>
              <a:t> (provozní elektrotechnika)</a:t>
            </a:r>
          </a:p>
          <a:p>
            <a:pPr marL="361950" indent="-361950">
              <a:lnSpc>
                <a:spcPts val="4200"/>
              </a:lnSpc>
              <a:buFont typeface="Arial" panose="020B0604020202020204" pitchFamily="34" charset="0"/>
              <a:buChar char="•"/>
              <a:tabLst>
                <a:tab pos="2506663" algn="l"/>
              </a:tabLst>
            </a:pPr>
            <a:r>
              <a:rPr lang="cs-CZ" sz="3200" dirty="0" smtClean="0"/>
              <a:t>vykonáním maturitní zkoušky, úspěšný absolvent získá maturitní vysvědčení</a:t>
            </a:r>
          </a:p>
          <a:p>
            <a:pPr marL="361950" indent="-361950">
              <a:lnSpc>
                <a:spcPts val="4200"/>
              </a:lnSpc>
              <a:buFont typeface="Arial" panose="020B0604020202020204" pitchFamily="34" charset="0"/>
              <a:buChar char="•"/>
              <a:tabLst>
                <a:tab pos="2506663" algn="l"/>
              </a:tabLst>
            </a:pPr>
            <a:endParaRPr lang="cs-CZ" sz="3200" dirty="0" smtClean="0"/>
          </a:p>
          <a:p>
            <a:pPr marL="361950" indent="-361950">
              <a:lnSpc>
                <a:spcPts val="4200"/>
              </a:lnSpc>
              <a:buFont typeface="Arial" panose="020B0604020202020204" pitchFamily="34" charset="0"/>
              <a:buChar char="•"/>
              <a:tabLst>
                <a:tab pos="2506663" algn="l"/>
              </a:tabLst>
            </a:pPr>
            <a:endParaRPr lang="cs-CZ" sz="3200" dirty="0"/>
          </a:p>
        </p:txBody>
      </p:sp>
      <p:sp>
        <p:nvSpPr>
          <p:cNvPr id="4" name="Nadpis 1"/>
          <p:cNvSpPr txBox="1">
            <a:spLocks/>
          </p:cNvSpPr>
          <p:nvPr/>
        </p:nvSpPr>
        <p:spPr>
          <a:xfrm>
            <a:off x="340963" y="2700934"/>
            <a:ext cx="11608229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sz="5400" b="1" u="sng" dirty="0"/>
          </a:p>
        </p:txBody>
      </p:sp>
    </p:spTree>
    <p:extLst>
      <p:ext uri="{BB962C8B-B14F-4D97-AF65-F5344CB8AC3E}">
        <p14:creationId xmlns:p14="http://schemas.microsoft.com/office/powerpoint/2010/main" val="3125773631"/>
      </p:ext>
    </p:extLst>
  </p:cSld>
  <p:clrMapOvr>
    <a:masterClrMapping/>
  </p:clrMapOvr>
  <p:transition spd="slow" advTm="9000">
    <p:wip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40963" y="365125"/>
            <a:ext cx="11608229" cy="1325563"/>
          </a:xfrm>
        </p:spPr>
        <p:txBody>
          <a:bodyPr>
            <a:normAutofit/>
          </a:bodyPr>
          <a:lstStyle/>
          <a:p>
            <a:r>
              <a:rPr lang="cs-CZ" sz="56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Proč studovat na SOUE Plzeň?</a:t>
            </a:r>
            <a:endParaRPr lang="cs-CZ" sz="5400" b="1" dirty="0">
              <a:ln w="9525">
                <a:solidFill>
                  <a:schemeClr val="bg1"/>
                </a:solidFill>
                <a:prstDash val="solid"/>
              </a:ln>
              <a:solidFill>
                <a:srgbClr val="002060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3" name="TextovéPole 2"/>
          <p:cNvSpPr txBox="1"/>
          <p:nvPr/>
        </p:nvSpPr>
        <p:spPr>
          <a:xfrm>
            <a:off x="488732" y="1564561"/>
            <a:ext cx="1146046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4200"/>
              </a:lnSpc>
              <a:tabLst>
                <a:tab pos="2506663" algn="l"/>
              </a:tabLst>
            </a:pPr>
            <a:r>
              <a:rPr lang="cs-CZ" sz="3600" b="1" dirty="0" smtClean="0">
                <a:solidFill>
                  <a:srgbClr val="002060"/>
                </a:solidFill>
              </a:rPr>
              <a:t>ŠKOLA NABÍZÍ:</a:t>
            </a:r>
          </a:p>
          <a:p>
            <a:pPr marL="361950" indent="-361950">
              <a:lnSpc>
                <a:spcPts val="4200"/>
              </a:lnSpc>
              <a:buFont typeface="Arial" panose="020B0604020202020204" pitchFamily="34" charset="0"/>
              <a:buChar char="•"/>
              <a:tabLst>
                <a:tab pos="2506663" algn="l"/>
              </a:tabLst>
            </a:pPr>
            <a:r>
              <a:rPr lang="cs-CZ" sz="3200" dirty="0"/>
              <a:t>Možnost získání odborné kvalifikace v elektrotechnice vykonáním zkoušky dle vyhlášky 50/1978 Sb.</a:t>
            </a:r>
          </a:p>
          <a:p>
            <a:pPr marL="361950" indent="-361950">
              <a:lnSpc>
                <a:spcPts val="4200"/>
              </a:lnSpc>
              <a:buFont typeface="Arial" panose="020B0604020202020204" pitchFamily="34" charset="0"/>
              <a:buChar char="•"/>
              <a:tabLst>
                <a:tab pos="2506663" algn="l"/>
              </a:tabLst>
            </a:pPr>
            <a:r>
              <a:rPr lang="cs-CZ" sz="3200" dirty="0" smtClean="0"/>
              <a:t>Možnost </a:t>
            </a:r>
            <a:r>
              <a:rPr lang="cs-CZ" sz="3200" dirty="0"/>
              <a:t>studovat Cisco </a:t>
            </a:r>
            <a:r>
              <a:rPr lang="cs-CZ" sz="3200" dirty="0" err="1"/>
              <a:t>Networking</a:t>
            </a:r>
            <a:r>
              <a:rPr lang="cs-CZ" sz="3200" dirty="0"/>
              <a:t> </a:t>
            </a:r>
            <a:r>
              <a:rPr lang="cs-CZ" sz="3200" dirty="0" err="1"/>
              <a:t>Academy</a:t>
            </a:r>
            <a:r>
              <a:rPr lang="cs-CZ" sz="3200" dirty="0"/>
              <a:t> Program </a:t>
            </a:r>
            <a:r>
              <a:rPr lang="cs-CZ" sz="3200" dirty="0" smtClean="0"/>
              <a:t/>
            </a:r>
            <a:br>
              <a:rPr lang="cs-CZ" sz="3200" dirty="0" smtClean="0"/>
            </a:br>
            <a:r>
              <a:rPr lang="cs-CZ" sz="3200" dirty="0" smtClean="0"/>
              <a:t>a </a:t>
            </a:r>
            <a:r>
              <a:rPr lang="cs-CZ" sz="3200" dirty="0"/>
              <a:t>získat </a:t>
            </a:r>
            <a:r>
              <a:rPr lang="cs-CZ" sz="3200" dirty="0" smtClean="0"/>
              <a:t>certifikát</a:t>
            </a:r>
          </a:p>
          <a:p>
            <a:pPr marL="361950" indent="-361950">
              <a:lnSpc>
                <a:spcPts val="4200"/>
              </a:lnSpc>
              <a:buFont typeface="Arial" panose="020B0604020202020204" pitchFamily="34" charset="0"/>
              <a:buChar char="•"/>
              <a:tabLst>
                <a:tab pos="2506663" algn="l"/>
              </a:tabLst>
            </a:pPr>
            <a:r>
              <a:rPr lang="cs-CZ" sz="3200" dirty="0"/>
              <a:t>Možnost získat ECDL - </a:t>
            </a:r>
            <a:r>
              <a:rPr lang="cs-CZ" sz="3200" dirty="0" err="1"/>
              <a:t>European</a:t>
            </a:r>
            <a:r>
              <a:rPr lang="cs-CZ" sz="3200" dirty="0"/>
              <a:t> </a:t>
            </a:r>
            <a:r>
              <a:rPr lang="cs-CZ" sz="3200" dirty="0" err="1"/>
              <a:t>Computer</a:t>
            </a:r>
            <a:r>
              <a:rPr lang="cs-CZ" sz="3200" dirty="0"/>
              <a:t> </a:t>
            </a:r>
            <a:r>
              <a:rPr lang="cs-CZ" sz="3200" dirty="0" err="1"/>
              <a:t>Driving</a:t>
            </a:r>
            <a:r>
              <a:rPr lang="cs-CZ" sz="3200" dirty="0"/>
              <a:t> </a:t>
            </a:r>
            <a:r>
              <a:rPr lang="cs-CZ" sz="3200" dirty="0" smtClean="0"/>
              <a:t>Licence</a:t>
            </a:r>
            <a:br>
              <a:rPr lang="cs-CZ" sz="3200" dirty="0" smtClean="0"/>
            </a:br>
            <a:r>
              <a:rPr lang="cs-CZ" sz="3200" dirty="0" smtClean="0"/>
              <a:t>celosvětově </a:t>
            </a:r>
            <a:r>
              <a:rPr lang="cs-CZ" sz="3200" dirty="0"/>
              <a:t>rozšířený vzdělávací koncept v oblasti </a:t>
            </a:r>
            <a:r>
              <a:rPr lang="cs-CZ" sz="3200" dirty="0" smtClean="0"/>
              <a:t>počítačové</a:t>
            </a:r>
            <a:br>
              <a:rPr lang="cs-CZ" sz="3200" dirty="0" smtClean="0"/>
            </a:br>
            <a:r>
              <a:rPr lang="cs-CZ" sz="3200" dirty="0" smtClean="0"/>
              <a:t>       (</a:t>
            </a:r>
            <a:r>
              <a:rPr lang="cs-CZ" sz="3200" dirty="0"/>
              <a:t>digitální) gramotnosti a digitálních znalostí a </a:t>
            </a:r>
            <a:r>
              <a:rPr lang="cs-CZ" sz="3200" dirty="0" smtClean="0"/>
              <a:t>dovedností</a:t>
            </a:r>
            <a:endParaRPr lang="cs-CZ" sz="3200" dirty="0"/>
          </a:p>
        </p:txBody>
      </p:sp>
      <p:pic>
        <p:nvPicPr>
          <p:cNvPr id="2050" name="Picture 2" descr="http://hbas.edu/wp-content/uploads/2015/07/1024px-Cisco_academy_logo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329331" y="2799095"/>
            <a:ext cx="1462205" cy="146220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Obrázek 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749192" y="5840228"/>
            <a:ext cx="2200000" cy="771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3554193"/>
      </p:ext>
    </p:extLst>
  </p:cSld>
  <p:clrMapOvr>
    <a:masterClrMapping/>
  </p:clrMapOvr>
  <p:transition spd="slow" advTm="8000">
    <p:wip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40963" y="365125"/>
            <a:ext cx="11608229" cy="1325563"/>
          </a:xfrm>
        </p:spPr>
        <p:txBody>
          <a:bodyPr>
            <a:normAutofit/>
          </a:bodyPr>
          <a:lstStyle/>
          <a:p>
            <a:r>
              <a:rPr lang="cs-CZ" sz="56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Proč studovat na SOUE Plzeň?</a:t>
            </a:r>
            <a:endParaRPr lang="cs-CZ" sz="5400" b="1" dirty="0">
              <a:ln w="9525">
                <a:solidFill>
                  <a:schemeClr val="bg1"/>
                </a:solidFill>
                <a:prstDash val="solid"/>
              </a:ln>
              <a:solidFill>
                <a:srgbClr val="002060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3" name="TextovéPole 2"/>
          <p:cNvSpPr txBox="1"/>
          <p:nvPr/>
        </p:nvSpPr>
        <p:spPr>
          <a:xfrm>
            <a:off x="412532" y="1348661"/>
            <a:ext cx="11460460" cy="1708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4200"/>
              </a:lnSpc>
              <a:tabLst>
                <a:tab pos="2506663" algn="l"/>
              </a:tabLst>
            </a:pPr>
            <a:r>
              <a:rPr lang="cs-CZ" sz="3600" b="1" dirty="0" smtClean="0">
                <a:solidFill>
                  <a:srgbClr val="002060"/>
                </a:solidFill>
              </a:rPr>
              <a:t>ŠKOLA NABÍZÍ:</a:t>
            </a:r>
          </a:p>
          <a:p>
            <a:pPr marL="361950" indent="-361950">
              <a:lnSpc>
                <a:spcPts val="4200"/>
              </a:lnSpc>
              <a:buFont typeface="Arial" panose="020B0604020202020204" pitchFamily="34" charset="0"/>
              <a:buChar char="•"/>
              <a:tabLst>
                <a:tab pos="2506663" algn="l"/>
              </a:tabLst>
            </a:pPr>
            <a:r>
              <a:rPr lang="cs-CZ" sz="3200" dirty="0" smtClean="0"/>
              <a:t>Perspektivní </a:t>
            </a:r>
            <a:r>
              <a:rPr lang="cs-CZ" sz="3200" dirty="0"/>
              <a:t>uplatnění na trhu práce </a:t>
            </a:r>
            <a:r>
              <a:rPr lang="cs-CZ" sz="3200" dirty="0" smtClean="0"/>
              <a:t/>
            </a:r>
            <a:br>
              <a:rPr lang="cs-CZ" sz="3200" dirty="0" smtClean="0"/>
            </a:br>
            <a:r>
              <a:rPr lang="cs-CZ" sz="3200" dirty="0" smtClean="0"/>
              <a:t>(</a:t>
            </a:r>
            <a:r>
              <a:rPr lang="cs-CZ" sz="3200" dirty="0"/>
              <a:t>naši absolventi nejsou trvale evidováni na Úřadu práce v Plzni</a:t>
            </a:r>
            <a:r>
              <a:rPr lang="cs-CZ" sz="3200" dirty="0" smtClean="0"/>
              <a:t>)</a:t>
            </a:r>
          </a:p>
        </p:txBody>
      </p:sp>
      <p:pic>
        <p:nvPicPr>
          <p:cNvPr id="3074" name="Picture 2" descr="http://www.zivefirmy.cz/media/fotos/19245/sou-elektrotechnicke_max4495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60927" y="4634303"/>
            <a:ext cx="8221777" cy="18301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Obdélník 4"/>
          <p:cNvSpPr/>
          <p:nvPr/>
        </p:nvSpPr>
        <p:spPr>
          <a:xfrm>
            <a:off x="355600" y="3072825"/>
            <a:ext cx="11366500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61950" indent="-361950">
              <a:lnSpc>
                <a:spcPts val="4200"/>
              </a:lnSpc>
              <a:buFont typeface="Arial" panose="020B0604020202020204" pitchFamily="34" charset="0"/>
              <a:buChar char="•"/>
              <a:tabLst>
                <a:tab pos="2506663" algn="l"/>
              </a:tabLst>
            </a:pPr>
            <a:r>
              <a:rPr lang="cs-CZ" sz="3200" dirty="0" smtClean="0"/>
              <a:t>Kvalitní přípravu na společnou část maturitní zkoušky </a:t>
            </a:r>
            <a:br>
              <a:rPr lang="cs-CZ" sz="3200" dirty="0" smtClean="0"/>
            </a:br>
            <a:r>
              <a:rPr lang="cs-CZ" sz="3200" dirty="0" smtClean="0"/>
              <a:t>(vysoké procento úspěšnosti našich žáků)</a:t>
            </a:r>
            <a:endParaRPr lang="cs-CZ" sz="3200" dirty="0"/>
          </a:p>
        </p:txBody>
      </p:sp>
    </p:spTree>
    <p:extLst>
      <p:ext uri="{BB962C8B-B14F-4D97-AF65-F5344CB8AC3E}">
        <p14:creationId xmlns:p14="http://schemas.microsoft.com/office/powerpoint/2010/main" val="1610691260"/>
      </p:ext>
    </p:extLst>
  </p:cSld>
  <p:clrMapOvr>
    <a:masterClrMapping/>
  </p:clrMapOvr>
  <p:transition spd="slow" advTm="7000">
    <p:wip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40963" y="365125"/>
            <a:ext cx="11608229" cy="1325563"/>
          </a:xfrm>
        </p:spPr>
        <p:txBody>
          <a:bodyPr>
            <a:normAutofit/>
          </a:bodyPr>
          <a:lstStyle/>
          <a:p>
            <a:r>
              <a:rPr lang="cs-CZ" sz="56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Proč studovat na SOUE Plzeň?</a:t>
            </a:r>
            <a:endParaRPr lang="cs-CZ" sz="5400" b="1" dirty="0">
              <a:ln w="9525">
                <a:solidFill>
                  <a:schemeClr val="bg1"/>
                </a:solidFill>
                <a:prstDash val="solid"/>
              </a:ln>
              <a:solidFill>
                <a:srgbClr val="002060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3" name="TextovéPole 2"/>
          <p:cNvSpPr txBox="1"/>
          <p:nvPr/>
        </p:nvSpPr>
        <p:spPr>
          <a:xfrm>
            <a:off x="488732" y="1564561"/>
            <a:ext cx="11460460" cy="49398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4200"/>
              </a:lnSpc>
              <a:tabLst>
                <a:tab pos="2506663" algn="l"/>
              </a:tabLst>
            </a:pPr>
            <a:r>
              <a:rPr lang="cs-CZ" sz="3600" b="1" dirty="0" smtClean="0">
                <a:solidFill>
                  <a:srgbClr val="002060"/>
                </a:solidFill>
              </a:rPr>
              <a:t>ŠKOLA UMOŽŇUJE:</a:t>
            </a:r>
          </a:p>
          <a:p>
            <a:pPr marL="361950" indent="-361950">
              <a:lnSpc>
                <a:spcPts val="4200"/>
              </a:lnSpc>
              <a:buFont typeface="Arial" panose="020B0604020202020204" pitchFamily="34" charset="0"/>
              <a:buChar char="•"/>
              <a:tabLst>
                <a:tab pos="2506663" algn="l"/>
              </a:tabLst>
            </a:pPr>
            <a:r>
              <a:rPr lang="cs-CZ" sz="3200" dirty="0"/>
              <a:t>Vykonávání odborné praxe nejen na vlastních pracovištích, </a:t>
            </a:r>
            <a:r>
              <a:rPr lang="cs-CZ" sz="3200" dirty="0" smtClean="0"/>
              <a:t/>
            </a:r>
            <a:br>
              <a:rPr lang="cs-CZ" sz="3200" dirty="0" smtClean="0"/>
            </a:br>
            <a:r>
              <a:rPr lang="cs-CZ" sz="3200" dirty="0" smtClean="0"/>
              <a:t>ale </a:t>
            </a:r>
            <a:r>
              <a:rPr lang="cs-CZ" sz="3200" dirty="0"/>
              <a:t>i v provozu spolupracujících firem nebo firem dle vlastního výběru (po domluvě)</a:t>
            </a:r>
          </a:p>
          <a:p>
            <a:pPr marL="361950" indent="-361950">
              <a:lnSpc>
                <a:spcPts val="4200"/>
              </a:lnSpc>
              <a:buFont typeface="Arial" panose="020B0604020202020204" pitchFamily="34" charset="0"/>
              <a:buChar char="•"/>
              <a:tabLst>
                <a:tab pos="2506663" algn="l"/>
              </a:tabLst>
            </a:pPr>
            <a:r>
              <a:rPr lang="cs-CZ" sz="3200" dirty="0" smtClean="0"/>
              <a:t>Při </a:t>
            </a:r>
            <a:r>
              <a:rPr lang="cs-CZ" sz="3200" dirty="0"/>
              <a:t>neúspěchu ve studiu čtyřletého studijního oboru přestup </a:t>
            </a:r>
            <a:r>
              <a:rPr lang="cs-CZ" sz="3200" dirty="0" smtClean="0"/>
              <a:t/>
            </a:r>
            <a:br>
              <a:rPr lang="cs-CZ" sz="3200" dirty="0" smtClean="0"/>
            </a:br>
            <a:r>
              <a:rPr lang="cs-CZ" sz="3200" dirty="0" smtClean="0"/>
              <a:t>na </a:t>
            </a:r>
            <a:r>
              <a:rPr lang="cs-CZ" sz="3200" dirty="0"/>
              <a:t>tříletý učební obor</a:t>
            </a:r>
          </a:p>
          <a:p>
            <a:pPr marL="361950" indent="-361950">
              <a:lnSpc>
                <a:spcPts val="4200"/>
              </a:lnSpc>
              <a:buFont typeface="Arial" panose="020B0604020202020204" pitchFamily="34" charset="0"/>
              <a:buChar char="•"/>
              <a:tabLst>
                <a:tab pos="2506663" algn="l"/>
              </a:tabLst>
            </a:pPr>
            <a:r>
              <a:rPr lang="cs-CZ" sz="3200" dirty="0" smtClean="0"/>
              <a:t>Po </a:t>
            </a:r>
            <a:r>
              <a:rPr lang="cs-CZ" sz="3200" dirty="0"/>
              <a:t>skončení tříletého učebního oboru pokračovat </a:t>
            </a:r>
            <a:r>
              <a:rPr lang="cs-CZ" sz="3200" dirty="0" smtClean="0"/>
              <a:t/>
            </a:r>
            <a:br>
              <a:rPr lang="cs-CZ" sz="3200" dirty="0" smtClean="0"/>
            </a:br>
            <a:r>
              <a:rPr lang="cs-CZ" sz="3200" dirty="0" smtClean="0"/>
              <a:t>         		v </a:t>
            </a:r>
            <a:r>
              <a:rPr lang="cs-CZ" sz="3200" dirty="0"/>
              <a:t>denním nástavbovém nebo v dálkovém studiu </a:t>
            </a:r>
            <a:r>
              <a:rPr lang="cs-CZ" sz="3200" dirty="0" smtClean="0"/>
              <a:t/>
            </a:r>
            <a:br>
              <a:rPr lang="cs-CZ" sz="3200" dirty="0" smtClean="0"/>
            </a:br>
            <a:r>
              <a:rPr lang="cs-CZ" sz="3200" dirty="0" smtClean="0"/>
              <a:t>         			a </a:t>
            </a:r>
            <a:r>
              <a:rPr lang="cs-CZ" sz="3200" dirty="0"/>
              <a:t>získat </a:t>
            </a:r>
            <a:r>
              <a:rPr lang="cs-CZ" sz="3200" dirty="0" smtClean="0"/>
              <a:t>maturitu</a:t>
            </a:r>
            <a:endParaRPr lang="cs-CZ" sz="3200" dirty="0"/>
          </a:p>
        </p:txBody>
      </p:sp>
    </p:spTree>
    <p:extLst>
      <p:ext uri="{BB962C8B-B14F-4D97-AF65-F5344CB8AC3E}">
        <p14:creationId xmlns:p14="http://schemas.microsoft.com/office/powerpoint/2010/main" val="1864569752"/>
      </p:ext>
    </p:extLst>
  </p:cSld>
  <p:clrMapOvr>
    <a:masterClrMapping/>
  </p:clrMapOvr>
  <p:transition spd="slow" advTm="9000">
    <p:wip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40963" y="365125"/>
            <a:ext cx="11608229" cy="1325563"/>
          </a:xfrm>
        </p:spPr>
        <p:txBody>
          <a:bodyPr>
            <a:normAutofit/>
          </a:bodyPr>
          <a:lstStyle/>
          <a:p>
            <a:r>
              <a:rPr lang="cs-CZ" sz="56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Proč studovat na SOUE Plzeň?</a:t>
            </a:r>
            <a:endParaRPr lang="cs-CZ" sz="5400" b="1" dirty="0">
              <a:ln w="9525">
                <a:solidFill>
                  <a:schemeClr val="bg1"/>
                </a:solidFill>
                <a:prstDash val="solid"/>
              </a:ln>
              <a:solidFill>
                <a:srgbClr val="002060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3" name="TextovéPole 2"/>
          <p:cNvSpPr txBox="1"/>
          <p:nvPr/>
        </p:nvSpPr>
        <p:spPr>
          <a:xfrm>
            <a:off x="488732" y="1564561"/>
            <a:ext cx="11460460" cy="38625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4200"/>
              </a:lnSpc>
              <a:tabLst>
                <a:tab pos="2506663" algn="l"/>
              </a:tabLst>
            </a:pPr>
            <a:r>
              <a:rPr lang="cs-CZ" sz="3600" b="1" dirty="0" smtClean="0">
                <a:solidFill>
                  <a:srgbClr val="002060"/>
                </a:solidFill>
              </a:rPr>
              <a:t>ŠKOLA UMOŽŇUJE:</a:t>
            </a:r>
          </a:p>
          <a:p>
            <a:pPr marL="361950" indent="-361950">
              <a:lnSpc>
                <a:spcPts val="4200"/>
              </a:lnSpc>
              <a:buFont typeface="Arial" panose="020B0604020202020204" pitchFamily="34" charset="0"/>
              <a:buChar char="•"/>
              <a:tabLst>
                <a:tab pos="2506663" algn="l"/>
              </a:tabLst>
            </a:pPr>
            <a:r>
              <a:rPr lang="cs-CZ" sz="3200" dirty="0" smtClean="0"/>
              <a:t>Účast </a:t>
            </a:r>
            <a:r>
              <a:rPr lang="cs-CZ" sz="3200" dirty="0"/>
              <a:t>na zahraničních stážích</a:t>
            </a:r>
          </a:p>
          <a:p>
            <a:pPr marL="361950" indent="-361950">
              <a:lnSpc>
                <a:spcPts val="4200"/>
              </a:lnSpc>
              <a:buFont typeface="Arial" panose="020B0604020202020204" pitchFamily="34" charset="0"/>
              <a:buChar char="•"/>
              <a:tabLst>
                <a:tab pos="2506663" algn="l"/>
              </a:tabLst>
            </a:pPr>
            <a:r>
              <a:rPr lang="cs-CZ" sz="3200" dirty="0" smtClean="0"/>
              <a:t>Zapojení </a:t>
            </a:r>
            <a:r>
              <a:rPr lang="cs-CZ" sz="3200" dirty="0"/>
              <a:t>nadaných žáků do různých soutěží</a:t>
            </a:r>
          </a:p>
          <a:p>
            <a:pPr marL="361950" indent="-361950">
              <a:lnSpc>
                <a:spcPts val="4200"/>
              </a:lnSpc>
              <a:buFont typeface="Arial" panose="020B0604020202020204" pitchFamily="34" charset="0"/>
              <a:buChar char="•"/>
              <a:tabLst>
                <a:tab pos="2506663" algn="l"/>
              </a:tabLst>
            </a:pPr>
            <a:r>
              <a:rPr lang="cs-CZ" sz="3200" dirty="0" smtClean="0"/>
              <a:t>Konzultace </a:t>
            </a:r>
            <a:r>
              <a:rPr lang="cs-CZ" sz="3200" dirty="0"/>
              <a:t>s výchovným poradcem a výuku dle individuálního vzdělávacího plánu (žáci se specifickými potřebami)</a:t>
            </a:r>
          </a:p>
          <a:p>
            <a:pPr marL="361950" indent="-361950">
              <a:lnSpc>
                <a:spcPts val="4200"/>
              </a:lnSpc>
              <a:buFont typeface="Arial" panose="020B0604020202020204" pitchFamily="34" charset="0"/>
              <a:buChar char="•"/>
              <a:tabLst>
                <a:tab pos="2506663" algn="l"/>
              </a:tabLst>
            </a:pPr>
            <a:r>
              <a:rPr lang="cs-CZ" sz="3200" dirty="0" smtClean="0"/>
              <a:t>Získat </a:t>
            </a:r>
            <a:r>
              <a:rPr lang="cs-CZ" sz="3200" dirty="0"/>
              <a:t>finanční ohodnocení v rámci produktivní činnosti </a:t>
            </a:r>
            <a:r>
              <a:rPr lang="cs-CZ" sz="3200" dirty="0" smtClean="0"/>
              <a:t/>
            </a:r>
            <a:br>
              <a:rPr lang="cs-CZ" sz="3200" dirty="0" smtClean="0"/>
            </a:br>
            <a:r>
              <a:rPr lang="cs-CZ" sz="3200" dirty="0" smtClean="0"/>
              <a:t>při </a:t>
            </a:r>
            <a:r>
              <a:rPr lang="cs-CZ" sz="3200" dirty="0"/>
              <a:t>praktickém vyučování</a:t>
            </a:r>
          </a:p>
        </p:txBody>
      </p:sp>
    </p:spTree>
    <p:extLst>
      <p:ext uri="{BB962C8B-B14F-4D97-AF65-F5344CB8AC3E}">
        <p14:creationId xmlns:p14="http://schemas.microsoft.com/office/powerpoint/2010/main" val="2883012473"/>
      </p:ext>
    </p:extLst>
  </p:cSld>
  <p:clrMapOvr>
    <a:masterClrMapping/>
  </p:clrMapOvr>
  <p:transition spd="slow" advTm="8000">
    <p:wip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40963" y="365125"/>
            <a:ext cx="11608229" cy="1325563"/>
          </a:xfrm>
        </p:spPr>
        <p:txBody>
          <a:bodyPr>
            <a:normAutofit/>
          </a:bodyPr>
          <a:lstStyle/>
          <a:p>
            <a:r>
              <a:rPr lang="cs-CZ" sz="56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Proč studovat na SOUE Plzeň?</a:t>
            </a:r>
            <a:endParaRPr lang="cs-CZ" sz="5400" b="1" dirty="0">
              <a:ln w="9525">
                <a:solidFill>
                  <a:schemeClr val="bg1"/>
                </a:solidFill>
                <a:prstDash val="solid"/>
              </a:ln>
              <a:solidFill>
                <a:srgbClr val="002060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3" name="TextovéPole 2"/>
          <p:cNvSpPr txBox="1"/>
          <p:nvPr/>
        </p:nvSpPr>
        <p:spPr>
          <a:xfrm>
            <a:off x="488732" y="1564561"/>
            <a:ext cx="1146046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4200"/>
              </a:lnSpc>
              <a:tabLst>
                <a:tab pos="2506663" algn="l"/>
              </a:tabLst>
            </a:pPr>
            <a:r>
              <a:rPr lang="cs-CZ" sz="3600" b="1" dirty="0" smtClean="0">
                <a:solidFill>
                  <a:srgbClr val="002060"/>
                </a:solidFill>
              </a:rPr>
              <a:t>ŠKOLA UMOŽŇUJE:</a:t>
            </a:r>
          </a:p>
          <a:p>
            <a:pPr marL="361950" indent="-361950">
              <a:lnSpc>
                <a:spcPts val="4200"/>
              </a:lnSpc>
              <a:buFont typeface="Arial" panose="020B0604020202020204" pitchFamily="34" charset="0"/>
              <a:buChar char="•"/>
              <a:tabLst>
                <a:tab pos="2506663" algn="l"/>
              </a:tabLst>
            </a:pPr>
            <a:r>
              <a:rPr lang="cs-CZ" sz="3200" dirty="0" smtClean="0"/>
              <a:t>Žáci se setkají se zařízeními jako například síťové prvky CISCO, řídící </a:t>
            </a:r>
            <a:r>
              <a:rPr lang="cs-CZ" sz="3200" smtClean="0"/>
              <a:t>relé EASY</a:t>
            </a:r>
            <a:r>
              <a:rPr lang="cs-CZ" sz="3200" dirty="0" smtClean="0"/>
              <a:t>, elektroinstalace od firmy EATON, </a:t>
            </a:r>
            <a:r>
              <a:rPr lang="cs-CZ" sz="3200" dirty="0"/>
              <a:t>PLC automaty </a:t>
            </a:r>
            <a:r>
              <a:rPr lang="cs-CZ" sz="3200" dirty="0" err="1"/>
              <a:t>Simatic</a:t>
            </a:r>
            <a:r>
              <a:rPr lang="cs-CZ" sz="3200" dirty="0"/>
              <a:t> S7-200, </a:t>
            </a:r>
            <a:r>
              <a:rPr lang="cs-CZ" sz="3200" dirty="0" err="1"/>
              <a:t>Simatic</a:t>
            </a:r>
            <a:r>
              <a:rPr lang="cs-CZ" sz="3200" dirty="0"/>
              <a:t> S7-300, LOGO!, </a:t>
            </a:r>
            <a:r>
              <a:rPr lang="cs-CZ" sz="3200" dirty="0" err="1"/>
              <a:t>Micrologic</a:t>
            </a:r>
            <a:r>
              <a:rPr lang="cs-CZ" sz="3200" dirty="0"/>
              <a:t> 1000</a:t>
            </a:r>
          </a:p>
        </p:txBody>
      </p:sp>
      <p:pic>
        <p:nvPicPr>
          <p:cNvPr id="4098" name="Picture 2" descr="http://mms.businesswire.com/media/20140327006403/en/399340/5/Eaton_PBW_Lit_PMS300_highres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8732" y="4010944"/>
            <a:ext cx="3732313" cy="13225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://kalypso.com/uploads/logos/Logo-Siemens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41764" y="4672225"/>
            <a:ext cx="4762500" cy="2381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http://mylms.cz/obrazky/elektronika/logo-kroky-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210817" y="4877316"/>
            <a:ext cx="1519684" cy="17324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https://upload.wikimedia.org/wikipedia/commons/thumb/6/64/Cisco_logo.svg/2000px-Cisco_logo.svg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00456" y="3834981"/>
            <a:ext cx="2255236" cy="12685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6" name="Picture 10" descr="http://www.ndm.net/lan/images/stories/cisco/routers/Cisco-2801-Integrated-Services-Router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435103" y="3834981"/>
            <a:ext cx="3643915" cy="10642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81536983"/>
      </p:ext>
    </p:extLst>
  </p:cSld>
  <p:clrMapOvr>
    <a:masterClrMapping/>
  </p:clrMapOvr>
  <p:transition spd="slow" advTm="7000">
    <p:wip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://tsc.oit.gatech.edu/sites/default/files/demo2015/microsoft-logo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707259" y="4300983"/>
            <a:ext cx="4069584" cy="14589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40963" y="365125"/>
            <a:ext cx="11608229" cy="1325563"/>
          </a:xfrm>
        </p:spPr>
        <p:txBody>
          <a:bodyPr>
            <a:normAutofit/>
          </a:bodyPr>
          <a:lstStyle/>
          <a:p>
            <a:r>
              <a:rPr lang="cs-CZ" sz="56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Proč studovat na SOUE Plzeň?</a:t>
            </a:r>
            <a:endParaRPr lang="cs-CZ" sz="5400" b="1" dirty="0">
              <a:ln w="9525">
                <a:solidFill>
                  <a:schemeClr val="bg1"/>
                </a:solidFill>
                <a:prstDash val="solid"/>
              </a:ln>
              <a:solidFill>
                <a:srgbClr val="002060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3" name="TextovéPole 2"/>
          <p:cNvSpPr txBox="1"/>
          <p:nvPr/>
        </p:nvSpPr>
        <p:spPr>
          <a:xfrm>
            <a:off x="488732" y="1564561"/>
            <a:ext cx="11460460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4200"/>
              </a:lnSpc>
              <a:tabLst>
                <a:tab pos="2506663" algn="l"/>
              </a:tabLst>
            </a:pPr>
            <a:r>
              <a:rPr lang="cs-CZ" sz="3600" b="1" dirty="0" smtClean="0">
                <a:solidFill>
                  <a:srgbClr val="002060"/>
                </a:solidFill>
              </a:rPr>
              <a:t>ŠKOLA UMOŽŇUJE:</a:t>
            </a:r>
          </a:p>
          <a:p>
            <a:pPr marL="361950" indent="-361950">
              <a:lnSpc>
                <a:spcPts val="4200"/>
              </a:lnSpc>
              <a:buFont typeface="Arial" panose="020B0604020202020204" pitchFamily="34" charset="0"/>
              <a:buChar char="•"/>
              <a:tabLst>
                <a:tab pos="2506663" algn="l"/>
              </a:tabLst>
            </a:pPr>
            <a:r>
              <a:rPr lang="cs-CZ" sz="3200" dirty="0" smtClean="0"/>
              <a:t>Žáci mohou pracovat ve vybavených počítačových učebnách, včetně učebny vybavené počítači firmy Apple a setkají se </a:t>
            </a:r>
            <a:br>
              <a:rPr lang="cs-CZ" sz="3200" dirty="0" smtClean="0"/>
            </a:br>
            <a:r>
              <a:rPr lang="cs-CZ" sz="3200" dirty="0" smtClean="0"/>
              <a:t>a naučí se používat aktuální software jako například Operační systémy Windows, Microsoft Office, </a:t>
            </a:r>
            <a:r>
              <a:rPr lang="cs-CZ" sz="3200" dirty="0" err="1" smtClean="0"/>
              <a:t>AutoCAD</a:t>
            </a:r>
            <a:r>
              <a:rPr lang="cs-CZ" sz="3200" dirty="0" smtClean="0"/>
              <a:t>, </a:t>
            </a:r>
            <a:r>
              <a:rPr lang="cs-CZ" sz="3200" dirty="0" err="1" smtClean="0"/>
              <a:t>ProfiCAD</a:t>
            </a:r>
            <a:r>
              <a:rPr lang="cs-CZ" sz="3200" dirty="0" smtClean="0"/>
              <a:t>, </a:t>
            </a:r>
            <a:r>
              <a:rPr lang="cs-CZ" sz="3200" dirty="0" err="1" smtClean="0"/>
              <a:t>Multisim</a:t>
            </a:r>
            <a:r>
              <a:rPr lang="cs-CZ" sz="3200" dirty="0" smtClean="0"/>
              <a:t>, Všemi deseti, </a:t>
            </a:r>
            <a:r>
              <a:rPr lang="cs-CZ" sz="3200" dirty="0" err="1" smtClean="0"/>
              <a:t>Zoner</a:t>
            </a:r>
            <a:r>
              <a:rPr lang="cs-CZ" sz="3200" dirty="0" smtClean="0"/>
              <a:t> </a:t>
            </a:r>
            <a:r>
              <a:rPr lang="cs-CZ" sz="3200" dirty="0" err="1" smtClean="0"/>
              <a:t>Photo</a:t>
            </a:r>
            <a:r>
              <a:rPr lang="cs-CZ" sz="3200" dirty="0" smtClean="0"/>
              <a:t> Studio</a:t>
            </a:r>
          </a:p>
        </p:txBody>
      </p:sp>
      <p:pic>
        <p:nvPicPr>
          <p:cNvPr id="7172" name="Picture 4" descr="http://www.underconsideration.com/brandnew/archives/autodesk_logo_detail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707259" y="5759891"/>
            <a:ext cx="3911928" cy="7905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http://www.winemantech.com/uploads/common/NI%20logo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76237" y="4872627"/>
            <a:ext cx="3502025" cy="887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6" name="Picture 8" descr="https://www.proficad.com/img/logo/logo-600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86595" y="5790286"/>
            <a:ext cx="3281308" cy="7601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8" name="Picture 10" descr="https://upload.wikimedia.org/wikipedia/commons/thumb/f/fa/Apple_logo_black.svg/2000px-Apple_logo_black.svg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26114" y="4999328"/>
            <a:ext cx="1521125" cy="1521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36667467"/>
      </p:ext>
    </p:extLst>
  </p:cSld>
  <p:clrMapOvr>
    <a:masterClrMapping/>
  </p:clrMapOvr>
  <p:transition spd="slow" advTm="8000">
    <p:wip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40963" y="111214"/>
            <a:ext cx="11608229" cy="1325563"/>
          </a:xfrm>
        </p:spPr>
        <p:txBody>
          <a:bodyPr>
            <a:normAutofit/>
          </a:bodyPr>
          <a:lstStyle/>
          <a:p>
            <a:r>
              <a:rPr lang="cs-CZ" sz="56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Proč studovat na SOUE Plzeň?</a:t>
            </a:r>
            <a:endParaRPr lang="cs-CZ" sz="5400" b="1" dirty="0">
              <a:ln w="9525">
                <a:solidFill>
                  <a:schemeClr val="bg1"/>
                </a:solidFill>
                <a:prstDash val="solid"/>
              </a:ln>
              <a:solidFill>
                <a:srgbClr val="002060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3" name="TextovéPole 2"/>
          <p:cNvSpPr txBox="1"/>
          <p:nvPr/>
        </p:nvSpPr>
        <p:spPr>
          <a:xfrm>
            <a:off x="414847" y="1233691"/>
            <a:ext cx="11460460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4200"/>
              </a:lnSpc>
              <a:tabLst>
                <a:tab pos="2506663" algn="l"/>
              </a:tabLst>
            </a:pPr>
            <a:r>
              <a:rPr lang="cs-CZ" sz="3600" b="1" dirty="0" smtClean="0">
                <a:solidFill>
                  <a:srgbClr val="002060"/>
                </a:solidFill>
              </a:rPr>
              <a:t>ŠKOLA UMOŽŇUJE – ZÍSKAT PRAKTICKÉ ZKUŠENOSTI:</a:t>
            </a: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29484" y="2235583"/>
            <a:ext cx="4914426" cy="3692252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402277" y="2235583"/>
            <a:ext cx="4974449" cy="3692252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2522612829"/>
      </p:ext>
    </p:extLst>
  </p:cSld>
  <p:clrMapOvr>
    <a:masterClrMapping/>
  </p:clrMapOvr>
  <p:transition spd="slow" advTm="5000">
    <p:wip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40963" y="111214"/>
            <a:ext cx="11608229" cy="1325563"/>
          </a:xfrm>
        </p:spPr>
        <p:txBody>
          <a:bodyPr>
            <a:normAutofit/>
          </a:bodyPr>
          <a:lstStyle/>
          <a:p>
            <a:r>
              <a:rPr lang="cs-CZ" sz="56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Proč studovat na SOUE Plzeň?</a:t>
            </a:r>
            <a:endParaRPr lang="cs-CZ" sz="5400" b="1" dirty="0">
              <a:ln w="9525">
                <a:solidFill>
                  <a:schemeClr val="bg1"/>
                </a:solidFill>
                <a:prstDash val="solid"/>
              </a:ln>
              <a:solidFill>
                <a:srgbClr val="002060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3" name="TextovéPole 2"/>
          <p:cNvSpPr txBox="1"/>
          <p:nvPr/>
        </p:nvSpPr>
        <p:spPr>
          <a:xfrm>
            <a:off x="414847" y="1233691"/>
            <a:ext cx="11460460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4200"/>
              </a:lnSpc>
              <a:tabLst>
                <a:tab pos="2506663" algn="l"/>
              </a:tabLst>
            </a:pPr>
            <a:r>
              <a:rPr lang="cs-CZ" sz="3600" b="1" dirty="0" smtClean="0">
                <a:solidFill>
                  <a:srgbClr val="002060"/>
                </a:solidFill>
              </a:rPr>
              <a:t>ŠKOLA UMOŽŇUJE – ZÍSKAT PRAKTICKÉ ZKUŠENOSTI:</a:t>
            </a:r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33424" y="2235583"/>
            <a:ext cx="4894865" cy="3698103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756673" y="2235583"/>
            <a:ext cx="4680988" cy="3698103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8" name="Obrázek 7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282143" y="3756463"/>
            <a:ext cx="4352925" cy="287655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3035289115"/>
      </p:ext>
    </p:extLst>
  </p:cSld>
  <p:clrMapOvr>
    <a:masterClrMapping/>
  </p:clrMapOvr>
  <p:transition spd="slow" advTm="5000">
    <p:wip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0" y="1769286"/>
            <a:ext cx="12192000" cy="2387600"/>
          </a:xfrm>
        </p:spPr>
        <p:txBody>
          <a:bodyPr>
            <a:normAutofit/>
          </a:bodyPr>
          <a:lstStyle/>
          <a:p>
            <a:r>
              <a:rPr lang="cs-CZ" sz="8800" dirty="0" smtClean="0">
                <a:solidFill>
                  <a:srgbClr val="002060"/>
                </a:solidFill>
              </a:rPr>
              <a:t>TECHNIK SE UPLATNÍ !</a:t>
            </a:r>
            <a:endParaRPr lang="cs-CZ" sz="11500" dirty="0">
              <a:solidFill>
                <a:srgbClr val="002060"/>
              </a:solidFill>
            </a:endParaRPr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5529" y="5427406"/>
            <a:ext cx="1283110" cy="128311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Picture 2" descr="https://pixabay.com/static/uploads/photo/2013/11/20/09/35/cogs-213655_64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5016442">
            <a:off x="8089791" y="3847220"/>
            <a:ext cx="2303846" cy="28300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s://upload.wikimedia.org/wikipedia/commons/8/88/Three-pole_pair_motor_(Rankin_Kennedy,_Electrical_Installations,_Vol_III,_1903)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74895" y="416988"/>
            <a:ext cx="2366566" cy="22705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s://upload.wikimedia.org/wikipedia/commons/c/c4/Coerper_synchronous_motor_(Rankin_Kennedy,_Electrical_Installations,_Vol_III,_1903)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5400000">
            <a:off x="8367739" y="154325"/>
            <a:ext cx="2697984" cy="27958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s://upload.wikimedia.org/wikipedia/commons/thumb/b/be/Bipolar_transistor_amplifier_-_emitor.svg/400px-Bipolar_transistor_amplifier_-_emitor.svg.png"/>
          <p:cNvPicPr>
            <a:picLocks noChangeAspect="1" noChangeArrowheads="1"/>
          </p:cNvPicPr>
          <p:nvPr/>
        </p:nvPicPr>
        <p:blipFill>
          <a:blip r:embed="rId7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550974">
            <a:off x="695832" y="635815"/>
            <a:ext cx="3123198" cy="15850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41886913"/>
      </p:ext>
    </p:extLst>
  </p:cSld>
  <p:clrMapOvr>
    <a:masterClrMapping/>
  </p:clrMapOvr>
  <p:transition spd="slow" advTm="5000">
    <p:wip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40963" y="365125"/>
            <a:ext cx="11608229" cy="1325563"/>
          </a:xfrm>
        </p:spPr>
        <p:txBody>
          <a:bodyPr>
            <a:normAutofit/>
          </a:bodyPr>
          <a:lstStyle/>
          <a:p>
            <a:r>
              <a:rPr lang="cs-CZ" sz="56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Proč studovat na SOUE Plzeň?</a:t>
            </a:r>
            <a:endParaRPr lang="cs-CZ" sz="5400" b="1" dirty="0">
              <a:ln w="9525">
                <a:solidFill>
                  <a:schemeClr val="bg1"/>
                </a:solidFill>
                <a:prstDash val="solid"/>
              </a:ln>
              <a:solidFill>
                <a:srgbClr val="002060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3" name="TextovéPole 2"/>
          <p:cNvSpPr txBox="1"/>
          <p:nvPr/>
        </p:nvSpPr>
        <p:spPr>
          <a:xfrm>
            <a:off x="627018" y="1564561"/>
            <a:ext cx="11322174" cy="54784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4200"/>
              </a:lnSpc>
              <a:tabLst>
                <a:tab pos="2506663" algn="l"/>
              </a:tabLst>
            </a:pPr>
            <a:r>
              <a:rPr lang="cs-CZ" sz="3600" b="1" dirty="0" smtClean="0">
                <a:solidFill>
                  <a:srgbClr val="002060"/>
                </a:solidFill>
              </a:rPr>
              <a:t>DALŠÍ VÝHODY:</a:t>
            </a:r>
          </a:p>
          <a:p>
            <a:pPr marL="361950" indent="-361950">
              <a:lnSpc>
                <a:spcPts val="4200"/>
              </a:lnSpc>
              <a:buFont typeface="Arial" panose="020B0604020202020204" pitchFamily="34" charset="0"/>
              <a:buChar char="•"/>
              <a:tabLst>
                <a:tab pos="2506663" algn="l"/>
              </a:tabLst>
            </a:pPr>
            <a:r>
              <a:rPr lang="cs-CZ" sz="3200" dirty="0" smtClean="0"/>
              <a:t>Dlouhodobá nezaměstnanost našich absolventů</a:t>
            </a:r>
          </a:p>
          <a:p>
            <a:pPr marL="361950" indent="-361950">
              <a:lnSpc>
                <a:spcPts val="4200"/>
              </a:lnSpc>
              <a:buFont typeface="Arial" panose="020B0604020202020204" pitchFamily="34" charset="0"/>
              <a:buChar char="•"/>
              <a:tabLst>
                <a:tab pos="2506663" algn="l"/>
              </a:tabLst>
            </a:pPr>
            <a:r>
              <a:rPr lang="cs-CZ" sz="3200" dirty="0" smtClean="0"/>
              <a:t>V </a:t>
            </a:r>
            <a:r>
              <a:rPr lang="cs-CZ" sz="3200" dirty="0"/>
              <a:t>areálu školy je i DM, školní jídelna, dílny odborného výcviku, </a:t>
            </a:r>
            <a:r>
              <a:rPr lang="cs-CZ" sz="3200" dirty="0" smtClean="0"/>
              <a:t/>
            </a:r>
            <a:br>
              <a:rPr lang="cs-CZ" sz="3200" dirty="0" smtClean="0"/>
            </a:br>
            <a:r>
              <a:rPr lang="cs-CZ" sz="3200" dirty="0" smtClean="0"/>
              <a:t>dvě </a:t>
            </a:r>
            <a:r>
              <a:rPr lang="cs-CZ" sz="3200" dirty="0"/>
              <a:t>tělocvičny, venkovní hřiště a moderní atletický stadion</a:t>
            </a:r>
          </a:p>
          <a:p>
            <a:pPr marL="361950" indent="-361950">
              <a:lnSpc>
                <a:spcPts val="4200"/>
              </a:lnSpc>
              <a:buFont typeface="Arial" panose="020B0604020202020204" pitchFamily="34" charset="0"/>
              <a:buChar char="•"/>
              <a:tabLst>
                <a:tab pos="2506663" algn="l"/>
              </a:tabLst>
            </a:pPr>
            <a:r>
              <a:rPr lang="cs-CZ" sz="3200" dirty="0" smtClean="0"/>
              <a:t>Výuka </a:t>
            </a:r>
            <a:r>
              <a:rPr lang="cs-CZ" sz="3200" dirty="0"/>
              <a:t>odborného výcviku probíhá v moderně zařízených laboratořích a </a:t>
            </a:r>
            <a:r>
              <a:rPr lang="cs-CZ" sz="3200" dirty="0" smtClean="0"/>
              <a:t>dílnách</a:t>
            </a:r>
          </a:p>
          <a:p>
            <a:pPr marL="819150" lvl="1" indent="-361950">
              <a:lnSpc>
                <a:spcPts val="4200"/>
              </a:lnSpc>
              <a:buFont typeface="Arial" panose="020B0604020202020204" pitchFamily="34" charset="0"/>
              <a:buChar char="•"/>
              <a:tabLst>
                <a:tab pos="2506663" algn="l"/>
              </a:tabLst>
            </a:pPr>
            <a:r>
              <a:rPr lang="cs-CZ" sz="3200" dirty="0"/>
              <a:t>Žáci jsou bezplatně vybaveni osobními a ochrannými prostředky </a:t>
            </a:r>
            <a:br>
              <a:rPr lang="cs-CZ" sz="3200" dirty="0"/>
            </a:br>
            <a:r>
              <a:rPr lang="cs-CZ" sz="3200" dirty="0"/>
              <a:t>a nářadím pro odborný výcvik   </a:t>
            </a:r>
          </a:p>
          <a:p>
            <a:pPr marL="819150" lvl="1" indent="-361950">
              <a:lnSpc>
                <a:spcPts val="4200"/>
              </a:lnSpc>
              <a:buFont typeface="Arial" panose="020B0604020202020204" pitchFamily="34" charset="0"/>
              <a:buChar char="•"/>
              <a:tabLst>
                <a:tab pos="2506663" algn="l"/>
              </a:tabLst>
            </a:pPr>
            <a:endParaRPr lang="cs-CZ" sz="3200" dirty="0"/>
          </a:p>
        </p:txBody>
      </p:sp>
    </p:spTree>
    <p:extLst>
      <p:ext uri="{BB962C8B-B14F-4D97-AF65-F5344CB8AC3E}">
        <p14:creationId xmlns:p14="http://schemas.microsoft.com/office/powerpoint/2010/main" val="3008442943"/>
      </p:ext>
    </p:extLst>
  </p:cSld>
  <p:clrMapOvr>
    <a:masterClrMapping/>
  </p:clrMapOvr>
  <p:transition spd="slow" advTm="8000">
    <p:wip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40963" y="365125"/>
            <a:ext cx="11608229" cy="1325563"/>
          </a:xfrm>
        </p:spPr>
        <p:txBody>
          <a:bodyPr>
            <a:normAutofit/>
          </a:bodyPr>
          <a:lstStyle/>
          <a:p>
            <a:r>
              <a:rPr lang="cs-CZ" sz="56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Proč studovat na SOUE Plzeň?</a:t>
            </a:r>
            <a:endParaRPr lang="cs-CZ" sz="5400" b="1" dirty="0">
              <a:ln w="9525">
                <a:solidFill>
                  <a:schemeClr val="bg1"/>
                </a:solidFill>
                <a:prstDash val="solid"/>
              </a:ln>
              <a:solidFill>
                <a:srgbClr val="002060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3" name="TextovéPole 2"/>
          <p:cNvSpPr txBox="1"/>
          <p:nvPr/>
        </p:nvSpPr>
        <p:spPr>
          <a:xfrm>
            <a:off x="488732" y="1564561"/>
            <a:ext cx="11460460" cy="49398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4200"/>
              </a:lnSpc>
              <a:tabLst>
                <a:tab pos="2506663" algn="l"/>
              </a:tabLst>
            </a:pPr>
            <a:r>
              <a:rPr lang="cs-CZ" sz="3600" b="1" dirty="0" smtClean="0">
                <a:solidFill>
                  <a:srgbClr val="002060"/>
                </a:solidFill>
              </a:rPr>
              <a:t>DALŠÍ VÝHODY:</a:t>
            </a:r>
          </a:p>
          <a:p>
            <a:pPr marL="361950" indent="-361950">
              <a:lnSpc>
                <a:spcPts val="4200"/>
              </a:lnSpc>
              <a:buFont typeface="Arial" panose="020B0604020202020204" pitchFamily="34" charset="0"/>
              <a:buChar char="•"/>
              <a:tabLst>
                <a:tab pos="2506663" algn="l"/>
              </a:tabLst>
            </a:pPr>
            <a:r>
              <a:rPr lang="cs-CZ" sz="3200" dirty="0" smtClean="0"/>
              <a:t>Ubytování </a:t>
            </a:r>
            <a:r>
              <a:rPr lang="cs-CZ" sz="3200" dirty="0"/>
              <a:t>v DM je zajištěno v pokojích </a:t>
            </a:r>
            <a:r>
              <a:rPr lang="cs-CZ" sz="3200" dirty="0" smtClean="0"/>
              <a:t/>
            </a:r>
            <a:br>
              <a:rPr lang="cs-CZ" sz="3200" dirty="0" smtClean="0"/>
            </a:br>
            <a:r>
              <a:rPr lang="cs-CZ" sz="3200" dirty="0" smtClean="0"/>
              <a:t>tzv</a:t>
            </a:r>
            <a:r>
              <a:rPr lang="cs-CZ" sz="3200" dirty="0"/>
              <a:t>. buňkového typu s připojením na internet</a:t>
            </a:r>
          </a:p>
          <a:p>
            <a:pPr marL="361950" indent="-361950">
              <a:lnSpc>
                <a:spcPts val="4200"/>
              </a:lnSpc>
              <a:buFont typeface="Arial" panose="020B0604020202020204" pitchFamily="34" charset="0"/>
              <a:buChar char="•"/>
              <a:tabLst>
                <a:tab pos="2506663" algn="l"/>
              </a:tabLst>
            </a:pPr>
            <a:r>
              <a:rPr lang="cs-CZ" sz="3200" dirty="0" smtClean="0"/>
              <a:t>Ve </a:t>
            </a:r>
            <a:r>
              <a:rPr lang="cs-CZ" sz="3200" dirty="0"/>
              <a:t>škole je vysokorychlostní internet a </a:t>
            </a:r>
            <a:r>
              <a:rPr lang="cs-CZ" sz="3200" dirty="0" err="1"/>
              <a:t>wi-fi</a:t>
            </a:r>
            <a:endParaRPr lang="cs-CZ" sz="3200" dirty="0"/>
          </a:p>
          <a:p>
            <a:pPr marL="361950" indent="-361950">
              <a:lnSpc>
                <a:spcPts val="4200"/>
              </a:lnSpc>
              <a:buFont typeface="Arial" panose="020B0604020202020204" pitchFamily="34" charset="0"/>
              <a:buChar char="•"/>
              <a:tabLst>
                <a:tab pos="2506663" algn="l"/>
              </a:tabLst>
            </a:pPr>
            <a:r>
              <a:rPr lang="cs-CZ" sz="3200" dirty="0" smtClean="0"/>
              <a:t>Zapůjčení </a:t>
            </a:r>
            <a:r>
              <a:rPr lang="cs-CZ" sz="3200" dirty="0"/>
              <a:t>učebnic za poplatek 200 Kč na školní rok</a:t>
            </a:r>
          </a:p>
          <a:p>
            <a:pPr marL="361950" indent="-361950">
              <a:lnSpc>
                <a:spcPts val="4200"/>
              </a:lnSpc>
              <a:buFont typeface="Arial" panose="020B0604020202020204" pitchFamily="34" charset="0"/>
              <a:buChar char="•"/>
              <a:tabLst>
                <a:tab pos="2506663" algn="l"/>
              </a:tabLst>
            </a:pPr>
            <a:r>
              <a:rPr lang="cs-CZ" sz="3200" dirty="0" smtClean="0"/>
              <a:t>Stravování ve školní jídelně </a:t>
            </a:r>
            <a:r>
              <a:rPr lang="cs-CZ" sz="3200" dirty="0" smtClean="0"/>
              <a:t>za </a:t>
            </a:r>
            <a:r>
              <a:rPr lang="cs-CZ" sz="3200" dirty="0"/>
              <a:t>výhodnou </a:t>
            </a:r>
            <a:r>
              <a:rPr lang="cs-CZ" sz="3200" dirty="0" smtClean="0"/>
              <a:t>cenu</a:t>
            </a:r>
          </a:p>
          <a:p>
            <a:pPr marL="361950" indent="-361950">
              <a:lnSpc>
                <a:spcPts val="4200"/>
              </a:lnSpc>
              <a:buFont typeface="Arial" panose="020B0604020202020204" pitchFamily="34" charset="0"/>
              <a:buChar char="•"/>
              <a:tabLst>
                <a:tab pos="2506663" algn="l"/>
              </a:tabLst>
            </a:pPr>
            <a:r>
              <a:rPr lang="cs-CZ" sz="3200" dirty="0" smtClean="0"/>
              <a:t>500 Kč příspěvek na ubytování na DM pro žáky 3letých oborů </a:t>
            </a:r>
            <a:endParaRPr lang="cs-CZ" sz="3200" dirty="0"/>
          </a:p>
          <a:p>
            <a:pPr marL="1733550" lvl="3" indent="-361950">
              <a:lnSpc>
                <a:spcPts val="4200"/>
              </a:lnSpc>
              <a:buFont typeface="Arial" panose="020B0604020202020204" pitchFamily="34" charset="0"/>
              <a:buChar char="•"/>
              <a:tabLst>
                <a:tab pos="2506663" algn="l"/>
              </a:tabLst>
            </a:pPr>
            <a:r>
              <a:rPr lang="cs-CZ" sz="3200" dirty="0" smtClean="0"/>
              <a:t>Výhodná </a:t>
            </a:r>
            <a:r>
              <a:rPr lang="cs-CZ" sz="3200" dirty="0"/>
              <a:t>poloha školy z hlediska dopravního </a:t>
            </a:r>
            <a:r>
              <a:rPr lang="cs-CZ" sz="3200" dirty="0" smtClean="0"/>
              <a:t/>
            </a:r>
            <a:br>
              <a:rPr lang="cs-CZ" sz="3200" dirty="0" smtClean="0"/>
            </a:br>
            <a:r>
              <a:rPr lang="cs-CZ" sz="3200" dirty="0" smtClean="0"/>
              <a:t>spojení </a:t>
            </a:r>
            <a:r>
              <a:rPr lang="cs-CZ" sz="3200" dirty="0"/>
              <a:t>z vlakového nebo autobusového nádraží</a:t>
            </a:r>
          </a:p>
        </p:txBody>
      </p:sp>
    </p:spTree>
    <p:extLst>
      <p:ext uri="{BB962C8B-B14F-4D97-AF65-F5344CB8AC3E}">
        <p14:creationId xmlns:p14="http://schemas.microsoft.com/office/powerpoint/2010/main" val="3451326515"/>
      </p:ext>
    </p:extLst>
  </p:cSld>
  <p:clrMapOvr>
    <a:masterClrMapping/>
  </p:clrMapOvr>
  <p:transition spd="slow" advTm="9000">
    <p:wip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40963" y="365125"/>
            <a:ext cx="11608229" cy="1668627"/>
          </a:xfrm>
        </p:spPr>
        <p:txBody>
          <a:bodyPr>
            <a:normAutofit/>
          </a:bodyPr>
          <a:lstStyle/>
          <a:p>
            <a:r>
              <a:rPr lang="cs-CZ" sz="56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SOUE Plzeň</a:t>
            </a:r>
            <a:br>
              <a:rPr lang="cs-CZ" sz="56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</a:br>
            <a:r>
              <a:rPr lang="cs-CZ" sz="56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soudobé odborné vzdělání techniků</a:t>
            </a:r>
            <a:endParaRPr lang="cs-CZ" sz="5400" b="1" dirty="0">
              <a:ln w="9525">
                <a:solidFill>
                  <a:schemeClr val="bg1"/>
                </a:solidFill>
                <a:prstDash val="solid"/>
              </a:ln>
              <a:solidFill>
                <a:srgbClr val="002060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pic>
        <p:nvPicPr>
          <p:cNvPr id="8194" name="Picture 2" descr="http://www.doporucenozamestnavateli.cz/img/skoly/ss/3-3.jpe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23454" y="2360287"/>
            <a:ext cx="3909850" cy="2749114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http://www.travelguide.cz/Facilities/HG/Full/3692-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45105" y="2360287"/>
            <a:ext cx="3590334" cy="3846786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4230413404"/>
      </p:ext>
    </p:extLst>
  </p:cSld>
  <p:clrMapOvr>
    <a:masterClrMapping/>
  </p:clrMapOvr>
  <p:transition spd="slow" advTm="5000"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40963" y="365125"/>
            <a:ext cx="11608229" cy="1325563"/>
          </a:xfrm>
        </p:spPr>
        <p:txBody>
          <a:bodyPr>
            <a:normAutofit/>
          </a:bodyPr>
          <a:lstStyle/>
          <a:p>
            <a:r>
              <a:rPr lang="cs-CZ" sz="56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Čtyřleté studijní obory s maturitou:</a:t>
            </a:r>
            <a:endParaRPr lang="cs-CZ" sz="5400" b="1" u="sng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extovéPole 2"/>
          <p:cNvSpPr txBox="1"/>
          <p:nvPr/>
        </p:nvSpPr>
        <p:spPr>
          <a:xfrm>
            <a:off x="100209" y="1564561"/>
            <a:ext cx="12018574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61950" indent="-361950">
              <a:lnSpc>
                <a:spcPct val="150000"/>
              </a:lnSpc>
              <a:buFont typeface="Arial" panose="020B0604020202020204" pitchFamily="34" charset="0"/>
              <a:buChar char="•"/>
              <a:tabLst>
                <a:tab pos="2506663" algn="l"/>
              </a:tabLst>
            </a:pPr>
            <a:r>
              <a:rPr lang="cs-CZ" sz="3200" dirty="0"/>
              <a:t>26-45-M/01 </a:t>
            </a:r>
            <a:r>
              <a:rPr lang="cs-CZ" sz="3200" dirty="0" smtClean="0"/>
              <a:t>	Telekomunikace </a:t>
            </a:r>
            <a:r>
              <a:rPr lang="cs-CZ" sz="3200" dirty="0"/>
              <a:t>– informační a komunikační technologie</a:t>
            </a:r>
          </a:p>
          <a:p>
            <a:pPr marL="361950" indent="-361950">
              <a:lnSpc>
                <a:spcPct val="150000"/>
              </a:lnSpc>
              <a:buFont typeface="Arial" panose="020B0604020202020204" pitchFamily="34" charset="0"/>
              <a:buChar char="•"/>
              <a:tabLst>
                <a:tab pos="2506663" algn="l"/>
              </a:tabLst>
            </a:pPr>
            <a:r>
              <a:rPr lang="cs-CZ" sz="3200" dirty="0" smtClean="0"/>
              <a:t>18-20-M/01 	Informační </a:t>
            </a:r>
            <a:r>
              <a:rPr lang="cs-CZ" sz="3200" dirty="0"/>
              <a:t>technologie – IT v komerční </a:t>
            </a:r>
            <a:r>
              <a:rPr lang="cs-CZ" sz="3200" dirty="0" smtClean="0"/>
              <a:t>praxi</a:t>
            </a:r>
            <a:endParaRPr lang="cs-CZ" sz="3200" dirty="0"/>
          </a:p>
          <a:p>
            <a:pPr marL="361950" indent="-361950">
              <a:lnSpc>
                <a:spcPct val="150000"/>
              </a:lnSpc>
              <a:buFont typeface="Arial" panose="020B0604020202020204" pitchFamily="34" charset="0"/>
              <a:buChar char="•"/>
              <a:tabLst>
                <a:tab pos="2506663" algn="l"/>
              </a:tabLst>
            </a:pPr>
            <a:r>
              <a:rPr lang="cs-CZ" sz="3200" dirty="0"/>
              <a:t>26-41-L/01 </a:t>
            </a:r>
            <a:r>
              <a:rPr lang="cs-CZ" sz="3200" dirty="0" smtClean="0"/>
              <a:t>	Mechanik elektrotechnik (silnoproudá zařízení,      </a:t>
            </a:r>
          </a:p>
          <a:p>
            <a:pPr marL="361950" indent="-361950">
              <a:lnSpc>
                <a:spcPct val="150000"/>
              </a:lnSpc>
              <a:tabLst>
                <a:tab pos="2506663" algn="l"/>
              </a:tabLst>
            </a:pPr>
            <a:r>
              <a:rPr lang="cs-CZ" sz="3200" dirty="0" smtClean="0"/>
              <a:t>                           elektronická zařízení, informační technologie) </a:t>
            </a:r>
          </a:p>
          <a:p>
            <a:pPr marL="361950" indent="-361950">
              <a:lnSpc>
                <a:spcPct val="150000"/>
              </a:lnSpc>
              <a:buFont typeface="Arial" panose="020B0604020202020204" pitchFamily="34" charset="0"/>
              <a:buChar char="•"/>
              <a:tabLst>
                <a:tab pos="2506663" algn="l"/>
              </a:tabLst>
            </a:pPr>
            <a:r>
              <a:rPr lang="cs-CZ" sz="3200" dirty="0" smtClean="0"/>
              <a:t>39-41-L/02 	Mechanik </a:t>
            </a:r>
            <a:r>
              <a:rPr lang="cs-CZ" sz="3200" dirty="0"/>
              <a:t>instalatérských a elektrotechnických zařízení</a:t>
            </a:r>
          </a:p>
        </p:txBody>
      </p:sp>
    </p:spTree>
    <p:extLst>
      <p:ext uri="{BB962C8B-B14F-4D97-AF65-F5344CB8AC3E}">
        <p14:creationId xmlns:p14="http://schemas.microsoft.com/office/powerpoint/2010/main" val="2939831658"/>
      </p:ext>
    </p:extLst>
  </p:cSld>
  <p:clrMapOvr>
    <a:masterClrMapping/>
  </p:clrMapOvr>
  <p:transition spd="slow" advTm="8000"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90859" y="365125"/>
            <a:ext cx="11608229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cs-CZ" sz="56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Čtyřleté studijní obory  - počty přijímaných žáků do 1. ročníku na školní rok 2017/18</a:t>
            </a:r>
            <a:endParaRPr lang="cs-CZ" sz="5400" b="1" u="sng" dirty="0"/>
          </a:p>
        </p:txBody>
      </p:sp>
      <p:sp>
        <p:nvSpPr>
          <p:cNvPr id="3" name="TextovéPole 2"/>
          <p:cNvSpPr txBox="1"/>
          <p:nvPr/>
        </p:nvSpPr>
        <p:spPr>
          <a:xfrm>
            <a:off x="167537" y="1958711"/>
            <a:ext cx="11851037" cy="29706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61950" indent="-361950">
              <a:lnSpc>
                <a:spcPct val="150000"/>
              </a:lnSpc>
              <a:buFont typeface="Arial" panose="020B0604020202020204" pitchFamily="34" charset="0"/>
              <a:buChar char="•"/>
              <a:tabLst>
                <a:tab pos="2506663" algn="l"/>
                <a:tab pos="10310813" algn="l"/>
              </a:tabLst>
            </a:pPr>
            <a:r>
              <a:rPr lang="cs-CZ" sz="3200" dirty="0" smtClean="0"/>
              <a:t>Telekomunikace </a:t>
            </a:r>
            <a:r>
              <a:rPr lang="cs-CZ" sz="3200" dirty="0"/>
              <a:t>– informační a komunikační </a:t>
            </a:r>
            <a:r>
              <a:rPr lang="cs-CZ" sz="3200" dirty="0" smtClean="0"/>
              <a:t>technologie	</a:t>
            </a:r>
            <a:r>
              <a:rPr lang="cs-CZ" sz="3200" b="1" dirty="0" smtClean="0"/>
              <a:t>30</a:t>
            </a:r>
            <a:endParaRPr lang="cs-CZ" sz="3200" b="1" dirty="0"/>
          </a:p>
          <a:p>
            <a:pPr marL="361950" indent="-361950">
              <a:lnSpc>
                <a:spcPct val="150000"/>
              </a:lnSpc>
              <a:buFont typeface="Arial" panose="020B0604020202020204" pitchFamily="34" charset="0"/>
              <a:buChar char="•"/>
              <a:tabLst>
                <a:tab pos="2506663" algn="l"/>
                <a:tab pos="10310813" algn="l"/>
              </a:tabLst>
            </a:pPr>
            <a:r>
              <a:rPr lang="cs-CZ" sz="3200" dirty="0" smtClean="0"/>
              <a:t>Informační </a:t>
            </a:r>
            <a:r>
              <a:rPr lang="cs-CZ" sz="3200" dirty="0"/>
              <a:t>technologie – IT v komerční </a:t>
            </a:r>
            <a:r>
              <a:rPr lang="cs-CZ" sz="3200" dirty="0" smtClean="0"/>
              <a:t>praxi	</a:t>
            </a:r>
            <a:r>
              <a:rPr lang="cs-CZ" sz="3200" b="1" dirty="0" smtClean="0"/>
              <a:t>30</a:t>
            </a:r>
            <a:endParaRPr lang="cs-CZ" sz="3200" b="1" dirty="0"/>
          </a:p>
          <a:p>
            <a:pPr marL="361950" indent="-361950">
              <a:lnSpc>
                <a:spcPct val="150000"/>
              </a:lnSpc>
              <a:buFont typeface="Arial" panose="020B0604020202020204" pitchFamily="34" charset="0"/>
              <a:buChar char="•"/>
              <a:tabLst>
                <a:tab pos="2506663" algn="l"/>
                <a:tab pos="10310813" algn="l"/>
              </a:tabLst>
            </a:pPr>
            <a:r>
              <a:rPr lang="cs-CZ" sz="3200" dirty="0" smtClean="0"/>
              <a:t>Mechanik elektrotechnik	</a:t>
            </a:r>
            <a:r>
              <a:rPr lang="cs-CZ" sz="3200" b="1" dirty="0" smtClean="0"/>
              <a:t>90</a:t>
            </a:r>
            <a:endParaRPr lang="cs-CZ" sz="3200" b="1" dirty="0"/>
          </a:p>
          <a:p>
            <a:pPr marL="361950" indent="-361950">
              <a:lnSpc>
                <a:spcPct val="150000"/>
              </a:lnSpc>
              <a:buFont typeface="Arial" panose="020B0604020202020204" pitchFamily="34" charset="0"/>
              <a:buChar char="•"/>
              <a:tabLst>
                <a:tab pos="2506663" algn="l"/>
                <a:tab pos="10310813" algn="l"/>
              </a:tabLst>
            </a:pPr>
            <a:r>
              <a:rPr lang="cs-CZ" sz="3200" dirty="0" smtClean="0"/>
              <a:t>Mechanik </a:t>
            </a:r>
            <a:r>
              <a:rPr lang="cs-CZ" sz="3200" dirty="0"/>
              <a:t>instalatérských a elektrotechnických </a:t>
            </a:r>
            <a:r>
              <a:rPr lang="cs-CZ" sz="3200" dirty="0" smtClean="0"/>
              <a:t>zařízení	</a:t>
            </a:r>
            <a:r>
              <a:rPr lang="cs-CZ" sz="3200" b="1" dirty="0" smtClean="0"/>
              <a:t>30</a:t>
            </a:r>
            <a:endParaRPr lang="cs-CZ" sz="3200" b="1" dirty="0"/>
          </a:p>
        </p:txBody>
      </p:sp>
    </p:spTree>
    <p:extLst>
      <p:ext uri="{BB962C8B-B14F-4D97-AF65-F5344CB8AC3E}">
        <p14:creationId xmlns:p14="http://schemas.microsoft.com/office/powerpoint/2010/main" val="1612232910"/>
      </p:ext>
    </p:extLst>
  </p:cSld>
  <p:clrMapOvr>
    <a:masterClrMapping/>
  </p:clrMapOvr>
  <p:transition spd="slow" advTm="8000"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40963" y="365125"/>
            <a:ext cx="11608229" cy="1325563"/>
          </a:xfrm>
        </p:spPr>
        <p:txBody>
          <a:bodyPr>
            <a:normAutofit fontScale="90000"/>
          </a:bodyPr>
          <a:lstStyle/>
          <a:p>
            <a:r>
              <a:rPr lang="cs-CZ" sz="56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Čtyřleté studijní obory s maturitní zkouškou</a:t>
            </a:r>
            <a:endParaRPr lang="cs-CZ" sz="5400" b="1" u="sng" dirty="0"/>
          </a:p>
        </p:txBody>
      </p:sp>
      <p:sp>
        <p:nvSpPr>
          <p:cNvPr id="3" name="TextovéPole 2"/>
          <p:cNvSpPr txBox="1"/>
          <p:nvPr/>
        </p:nvSpPr>
        <p:spPr>
          <a:xfrm>
            <a:off x="167537" y="1564561"/>
            <a:ext cx="11851037" cy="54784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61950" indent="-361950">
              <a:lnSpc>
                <a:spcPts val="4200"/>
              </a:lnSpc>
              <a:buFont typeface="Arial" panose="020B0604020202020204" pitchFamily="34" charset="0"/>
              <a:buChar char="•"/>
              <a:tabLst>
                <a:tab pos="2506663" algn="l"/>
              </a:tabLst>
            </a:pPr>
            <a:r>
              <a:rPr lang="cs-CZ" sz="3200" dirty="0"/>
              <a:t>Délka studia: 4 roky</a:t>
            </a:r>
          </a:p>
          <a:p>
            <a:pPr marL="361950" indent="-361950">
              <a:lnSpc>
                <a:spcPts val="4200"/>
              </a:lnSpc>
              <a:buFont typeface="Arial" panose="020B0604020202020204" pitchFamily="34" charset="0"/>
              <a:buChar char="•"/>
              <a:tabLst>
                <a:tab pos="2506663" algn="l"/>
              </a:tabLst>
            </a:pPr>
            <a:r>
              <a:rPr lang="cs-CZ" sz="3200" dirty="0"/>
              <a:t>Obory jsou určeny: pro žáky, kteří ukončí 9. třídu </a:t>
            </a:r>
            <a:r>
              <a:rPr lang="cs-CZ" sz="3200" dirty="0" smtClean="0"/>
              <a:t/>
            </a:r>
            <a:br>
              <a:rPr lang="cs-CZ" sz="3200" dirty="0" smtClean="0"/>
            </a:br>
            <a:r>
              <a:rPr lang="cs-CZ" sz="3200" dirty="0" smtClean="0"/>
              <a:t>základní </a:t>
            </a:r>
            <a:r>
              <a:rPr lang="cs-CZ" sz="3200" dirty="0"/>
              <a:t>školy s dobrými studijními výsledky</a:t>
            </a:r>
          </a:p>
          <a:p>
            <a:pPr marL="361950" indent="-361950">
              <a:lnSpc>
                <a:spcPts val="4200"/>
              </a:lnSpc>
              <a:buFont typeface="Arial" panose="020B0604020202020204" pitchFamily="34" charset="0"/>
              <a:buChar char="•"/>
              <a:tabLst>
                <a:tab pos="2506663" algn="l"/>
              </a:tabLst>
            </a:pPr>
            <a:r>
              <a:rPr lang="cs-CZ" sz="3200" b="1" dirty="0">
                <a:solidFill>
                  <a:srgbClr val="002060"/>
                </a:solidFill>
              </a:rPr>
              <a:t>Termín odevzdání přihlášek: </a:t>
            </a:r>
            <a:r>
              <a:rPr lang="cs-CZ" sz="3200" b="1" dirty="0" smtClean="0">
                <a:solidFill>
                  <a:srgbClr val="002060"/>
                </a:solidFill>
              </a:rPr>
              <a:t>1. </a:t>
            </a:r>
            <a:r>
              <a:rPr lang="cs-CZ" sz="3200" b="1" dirty="0">
                <a:solidFill>
                  <a:srgbClr val="002060"/>
                </a:solidFill>
              </a:rPr>
              <a:t>3. </a:t>
            </a:r>
            <a:r>
              <a:rPr lang="cs-CZ" sz="3200" b="1" dirty="0" smtClean="0">
                <a:solidFill>
                  <a:srgbClr val="002060"/>
                </a:solidFill>
              </a:rPr>
              <a:t>2017</a:t>
            </a:r>
            <a:endParaRPr lang="cs-CZ" sz="3200" b="1" dirty="0">
              <a:solidFill>
                <a:srgbClr val="002060"/>
              </a:solidFill>
            </a:endParaRPr>
          </a:p>
          <a:p>
            <a:pPr marL="361950" indent="-361950">
              <a:lnSpc>
                <a:spcPts val="4200"/>
              </a:lnSpc>
              <a:buFont typeface="Arial" panose="020B0604020202020204" pitchFamily="34" charset="0"/>
              <a:buChar char="•"/>
              <a:tabLst>
                <a:tab pos="1703388" algn="l"/>
              </a:tabLst>
            </a:pPr>
            <a:r>
              <a:rPr lang="cs-CZ" sz="3200" dirty="0" smtClean="0"/>
              <a:t>Přijímací </a:t>
            </a:r>
            <a:r>
              <a:rPr lang="cs-CZ" sz="3200" dirty="0"/>
              <a:t>zkoušky:  </a:t>
            </a:r>
            <a:r>
              <a:rPr lang="cs-CZ" sz="3200" dirty="0" smtClean="0"/>
              <a:t/>
            </a:r>
            <a:br>
              <a:rPr lang="cs-CZ" sz="3200" dirty="0" smtClean="0"/>
            </a:br>
            <a:r>
              <a:rPr lang="cs-CZ" sz="3200" dirty="0" smtClean="0"/>
              <a:t>	jednotné přijímací </a:t>
            </a:r>
            <a:r>
              <a:rPr lang="cs-CZ" sz="3200" dirty="0"/>
              <a:t>zkoušky z matematiky a českého jazyka</a:t>
            </a:r>
          </a:p>
          <a:p>
            <a:pPr marL="361950" indent="-361950">
              <a:lnSpc>
                <a:spcPts val="4200"/>
              </a:lnSpc>
              <a:buFont typeface="Arial" panose="020B0604020202020204" pitchFamily="34" charset="0"/>
              <a:buChar char="•"/>
              <a:tabLst>
                <a:tab pos="2506663" algn="l"/>
              </a:tabLst>
            </a:pPr>
            <a:r>
              <a:rPr lang="cs-CZ" sz="3200" b="1" dirty="0">
                <a:solidFill>
                  <a:srgbClr val="002060"/>
                </a:solidFill>
              </a:rPr>
              <a:t>Podmínky přijetí:</a:t>
            </a:r>
          </a:p>
          <a:p>
            <a:pPr marL="1733550" lvl="3" indent="-361950">
              <a:lnSpc>
                <a:spcPts val="4200"/>
              </a:lnSpc>
              <a:buFont typeface="Arial" panose="020B0604020202020204" pitchFamily="34" charset="0"/>
              <a:buChar char="•"/>
              <a:tabLst>
                <a:tab pos="2506663" algn="l"/>
              </a:tabLst>
            </a:pPr>
            <a:r>
              <a:rPr lang="cs-CZ" sz="3200" dirty="0"/>
              <a:t>úspěšně ukončená 9. třída základní </a:t>
            </a:r>
            <a:r>
              <a:rPr lang="cs-CZ" sz="3200" dirty="0" smtClean="0"/>
              <a:t>školy;</a:t>
            </a:r>
            <a:endParaRPr lang="cs-CZ" sz="3200" dirty="0"/>
          </a:p>
          <a:p>
            <a:pPr marL="1733550" lvl="3" indent="-361950">
              <a:lnSpc>
                <a:spcPts val="4200"/>
              </a:lnSpc>
              <a:buFont typeface="Arial" panose="020B0604020202020204" pitchFamily="34" charset="0"/>
              <a:buChar char="•"/>
              <a:tabLst>
                <a:tab pos="2506663" algn="l"/>
              </a:tabLst>
            </a:pPr>
            <a:r>
              <a:rPr lang="cs-CZ" sz="3200" dirty="0"/>
              <a:t>potvrzení lékaře o zdravotní způsobilosti ke studiu a výkonu povolání (kromě oboru Informační technologie</a:t>
            </a:r>
            <a:r>
              <a:rPr lang="cs-CZ" sz="3200" dirty="0" smtClean="0"/>
              <a:t>).</a:t>
            </a:r>
            <a:endParaRPr lang="cs-CZ" sz="3200" dirty="0"/>
          </a:p>
        </p:txBody>
      </p:sp>
    </p:spTree>
    <p:extLst>
      <p:ext uri="{BB962C8B-B14F-4D97-AF65-F5344CB8AC3E}">
        <p14:creationId xmlns:p14="http://schemas.microsoft.com/office/powerpoint/2010/main" val="3212674719"/>
      </p:ext>
    </p:extLst>
  </p:cSld>
  <p:clrMapOvr>
    <a:masterClrMapping/>
  </p:clrMapOvr>
  <p:transition spd="slow" advTm="9000">
    <p:wip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40963" y="365125"/>
            <a:ext cx="11608229" cy="1325563"/>
          </a:xfrm>
        </p:spPr>
        <p:txBody>
          <a:bodyPr>
            <a:normAutofit fontScale="90000"/>
          </a:bodyPr>
          <a:lstStyle/>
          <a:p>
            <a:r>
              <a:rPr lang="cs-CZ" sz="56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Čtyřleté studijní obory s maturitní zkouškou</a:t>
            </a:r>
            <a:endParaRPr lang="cs-CZ" sz="5400" b="1" u="sng" dirty="0"/>
          </a:p>
        </p:txBody>
      </p:sp>
      <p:sp>
        <p:nvSpPr>
          <p:cNvPr id="3" name="TextovéPole 2"/>
          <p:cNvSpPr txBox="1"/>
          <p:nvPr/>
        </p:nvSpPr>
        <p:spPr>
          <a:xfrm>
            <a:off x="167537" y="1564561"/>
            <a:ext cx="11851037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61950" indent="-361950">
              <a:lnSpc>
                <a:spcPts val="4200"/>
              </a:lnSpc>
              <a:buFont typeface="Arial" panose="020B0604020202020204" pitchFamily="34" charset="0"/>
              <a:buChar char="•"/>
              <a:tabLst>
                <a:tab pos="2506663" algn="l"/>
              </a:tabLst>
            </a:pPr>
            <a:r>
              <a:rPr lang="cs-CZ" sz="3200" b="1" dirty="0" smtClean="0">
                <a:solidFill>
                  <a:srgbClr val="002060"/>
                </a:solidFill>
              </a:rPr>
              <a:t>Ukončení </a:t>
            </a:r>
            <a:r>
              <a:rPr lang="cs-CZ" sz="3200" b="1" dirty="0">
                <a:solidFill>
                  <a:srgbClr val="002060"/>
                </a:solidFill>
              </a:rPr>
              <a:t>studia: </a:t>
            </a:r>
            <a:r>
              <a:rPr lang="cs-CZ" sz="3200" dirty="0"/>
              <a:t>vykonáním maturitní zkoušky, </a:t>
            </a:r>
            <a:r>
              <a:rPr lang="cs-CZ" sz="3200" dirty="0" smtClean="0"/>
              <a:t/>
            </a:r>
            <a:br>
              <a:rPr lang="cs-CZ" sz="3200" dirty="0" smtClean="0"/>
            </a:br>
            <a:r>
              <a:rPr lang="cs-CZ" sz="3200" dirty="0" smtClean="0"/>
              <a:t>úspěšný </a:t>
            </a:r>
            <a:r>
              <a:rPr lang="cs-CZ" sz="3200" dirty="0"/>
              <a:t>absolvent získá maturitní vysvědčení, </a:t>
            </a:r>
            <a:r>
              <a:rPr lang="cs-CZ" sz="3200" dirty="0" smtClean="0"/>
              <a:t/>
            </a:r>
            <a:br>
              <a:rPr lang="cs-CZ" sz="3200" dirty="0" smtClean="0"/>
            </a:br>
            <a:r>
              <a:rPr lang="cs-CZ" sz="3200" dirty="0" smtClean="0"/>
              <a:t>u </a:t>
            </a:r>
            <a:r>
              <a:rPr lang="cs-CZ" sz="3200" dirty="0"/>
              <a:t>oboru Mechanik elektrotechnik a Mechanik instalatérských a elektrotechnických </a:t>
            </a:r>
            <a:r>
              <a:rPr lang="cs-CZ" sz="3200" dirty="0" smtClean="0"/>
              <a:t>zařízení včetně </a:t>
            </a:r>
            <a:r>
              <a:rPr lang="cs-CZ" sz="3200" dirty="0"/>
              <a:t>získání výučního </a:t>
            </a:r>
            <a:r>
              <a:rPr lang="cs-CZ" sz="3200" dirty="0" smtClean="0"/>
              <a:t>listu</a:t>
            </a:r>
            <a:endParaRPr lang="cs-CZ" sz="3200" dirty="0"/>
          </a:p>
          <a:p>
            <a:pPr marL="361950" indent="-361950">
              <a:lnSpc>
                <a:spcPts val="4200"/>
              </a:lnSpc>
              <a:buFont typeface="Arial" panose="020B0604020202020204" pitchFamily="34" charset="0"/>
              <a:buChar char="•"/>
              <a:tabLst>
                <a:tab pos="2506663" algn="l"/>
              </a:tabLst>
            </a:pPr>
            <a:r>
              <a:rPr lang="cs-CZ" sz="3200" b="1" dirty="0" smtClean="0">
                <a:solidFill>
                  <a:srgbClr val="002060"/>
                </a:solidFill>
              </a:rPr>
              <a:t>Možnosti </a:t>
            </a:r>
            <a:r>
              <a:rPr lang="cs-CZ" sz="3200" b="1" dirty="0">
                <a:solidFill>
                  <a:srgbClr val="002060"/>
                </a:solidFill>
              </a:rPr>
              <a:t>dalšího vzdělávání</a:t>
            </a:r>
            <a:r>
              <a:rPr lang="cs-CZ" sz="3200" dirty="0">
                <a:solidFill>
                  <a:srgbClr val="002060"/>
                </a:solidFill>
              </a:rPr>
              <a:t>: </a:t>
            </a:r>
            <a:r>
              <a:rPr lang="cs-CZ" sz="3200" dirty="0"/>
              <a:t>studium na </a:t>
            </a:r>
            <a:r>
              <a:rPr lang="cs-CZ" sz="3200" dirty="0" smtClean="0"/>
              <a:t>vysokých a </a:t>
            </a:r>
            <a:r>
              <a:rPr lang="cs-CZ" sz="3200" dirty="0"/>
              <a:t>vyšších odborných školách</a:t>
            </a:r>
          </a:p>
        </p:txBody>
      </p:sp>
    </p:spTree>
    <p:extLst>
      <p:ext uri="{BB962C8B-B14F-4D97-AF65-F5344CB8AC3E}">
        <p14:creationId xmlns:p14="http://schemas.microsoft.com/office/powerpoint/2010/main" val="1433826246"/>
      </p:ext>
    </p:extLst>
  </p:cSld>
  <p:clrMapOvr>
    <a:masterClrMapping/>
  </p:clrMapOvr>
  <p:transition spd="slow" advTm="8000">
    <p:wip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40963" y="365125"/>
            <a:ext cx="11608229" cy="1325563"/>
          </a:xfrm>
        </p:spPr>
        <p:txBody>
          <a:bodyPr>
            <a:normAutofit/>
          </a:bodyPr>
          <a:lstStyle/>
          <a:p>
            <a:r>
              <a:rPr lang="cs-CZ" sz="54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Tříleté učební obory s výučním listem</a:t>
            </a:r>
            <a:endParaRPr lang="cs-CZ" sz="5000" b="1" u="sng" dirty="0"/>
          </a:p>
        </p:txBody>
      </p:sp>
      <p:sp>
        <p:nvSpPr>
          <p:cNvPr id="3" name="TextovéPole 2"/>
          <p:cNvSpPr txBox="1"/>
          <p:nvPr/>
        </p:nvSpPr>
        <p:spPr>
          <a:xfrm>
            <a:off x="167537" y="1564561"/>
            <a:ext cx="11851037" cy="22320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61950" indent="-361950">
              <a:lnSpc>
                <a:spcPct val="150000"/>
              </a:lnSpc>
              <a:buFont typeface="Arial" panose="020B0604020202020204" pitchFamily="34" charset="0"/>
              <a:buChar char="•"/>
              <a:tabLst>
                <a:tab pos="2506663" algn="l"/>
              </a:tabLst>
            </a:pPr>
            <a:r>
              <a:rPr lang="cs-CZ" sz="3200" dirty="0"/>
              <a:t>26-52-H/01 </a:t>
            </a:r>
            <a:r>
              <a:rPr lang="cs-CZ" sz="3200" dirty="0" smtClean="0"/>
              <a:t>	Elektromechanik </a:t>
            </a:r>
            <a:r>
              <a:rPr lang="cs-CZ" sz="3200" dirty="0"/>
              <a:t>pro zařízení a přístroje</a:t>
            </a:r>
          </a:p>
          <a:p>
            <a:pPr marL="361950" indent="-361950">
              <a:lnSpc>
                <a:spcPct val="150000"/>
              </a:lnSpc>
              <a:buFont typeface="Arial" panose="020B0604020202020204" pitchFamily="34" charset="0"/>
              <a:buChar char="•"/>
              <a:tabLst>
                <a:tab pos="2506663" algn="l"/>
              </a:tabLst>
            </a:pPr>
            <a:r>
              <a:rPr lang="cs-CZ" sz="3200" dirty="0"/>
              <a:t>26-51-H/01 </a:t>
            </a:r>
            <a:r>
              <a:rPr lang="cs-CZ" sz="3200" dirty="0" smtClean="0"/>
              <a:t>	</a:t>
            </a:r>
            <a:r>
              <a:rPr lang="cs-CZ" sz="3200" dirty="0"/>
              <a:t>Elektrikář  slaboproud</a:t>
            </a:r>
          </a:p>
          <a:p>
            <a:pPr marL="361950" indent="-361950">
              <a:lnSpc>
                <a:spcPct val="150000"/>
              </a:lnSpc>
              <a:buFont typeface="Arial" panose="020B0604020202020204" pitchFamily="34" charset="0"/>
              <a:buChar char="•"/>
              <a:tabLst>
                <a:tab pos="2506663" algn="l"/>
              </a:tabLst>
            </a:pPr>
            <a:r>
              <a:rPr lang="cs-CZ" sz="3200" dirty="0"/>
              <a:t>26-51-H/02 </a:t>
            </a:r>
            <a:r>
              <a:rPr lang="cs-CZ" sz="3200" dirty="0" smtClean="0"/>
              <a:t>	Elektrikář  silnoproud</a:t>
            </a:r>
            <a:endParaRPr lang="cs-CZ" sz="3200" dirty="0"/>
          </a:p>
        </p:txBody>
      </p:sp>
    </p:spTree>
    <p:extLst>
      <p:ext uri="{BB962C8B-B14F-4D97-AF65-F5344CB8AC3E}">
        <p14:creationId xmlns:p14="http://schemas.microsoft.com/office/powerpoint/2010/main" val="681508240"/>
      </p:ext>
    </p:extLst>
  </p:cSld>
  <p:clrMapOvr>
    <a:masterClrMapping/>
  </p:clrMapOvr>
  <p:transition spd="slow" advTm="5000">
    <p:wip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64763" y="809625"/>
            <a:ext cx="11608229" cy="1325563"/>
          </a:xfrm>
        </p:spPr>
        <p:txBody>
          <a:bodyPr>
            <a:noAutofit/>
          </a:bodyPr>
          <a:lstStyle/>
          <a:p>
            <a:pPr algn="ctr"/>
            <a:r>
              <a:rPr lang="cs-CZ" sz="48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Tříleté učební obory s výučním listem – </a:t>
            </a:r>
            <a:br>
              <a:rPr lang="cs-CZ" sz="48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</a:br>
            <a:r>
              <a:rPr lang="cs-CZ" sz="48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počty přijímaných žáků </a:t>
            </a:r>
            <a:br>
              <a:rPr lang="cs-CZ" sz="48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</a:br>
            <a:r>
              <a:rPr lang="cs-CZ" sz="48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do 1. ročníku na školní rok 2017/18</a:t>
            </a:r>
            <a:endParaRPr lang="cs-CZ" sz="4800" b="1" u="sng" dirty="0"/>
          </a:p>
        </p:txBody>
      </p:sp>
      <p:sp>
        <p:nvSpPr>
          <p:cNvPr id="3" name="TextovéPole 2"/>
          <p:cNvSpPr txBox="1"/>
          <p:nvPr/>
        </p:nvSpPr>
        <p:spPr>
          <a:xfrm>
            <a:off x="340963" y="2568311"/>
            <a:ext cx="11851037" cy="22320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61950" indent="-361950">
              <a:lnSpc>
                <a:spcPct val="150000"/>
              </a:lnSpc>
              <a:buFont typeface="Arial" panose="020B0604020202020204" pitchFamily="34" charset="0"/>
              <a:buChar char="•"/>
              <a:tabLst>
                <a:tab pos="2506663" algn="l"/>
                <a:tab pos="10310813" algn="l"/>
              </a:tabLst>
            </a:pPr>
            <a:r>
              <a:rPr lang="cs-CZ" sz="3200" dirty="0"/>
              <a:t>26-52-H/01 	Elektromechanik pro zařízení a </a:t>
            </a:r>
            <a:r>
              <a:rPr lang="cs-CZ" sz="3200" dirty="0" smtClean="0"/>
              <a:t>přístroje	</a:t>
            </a:r>
            <a:r>
              <a:rPr lang="cs-CZ" sz="3200" b="1" dirty="0" smtClean="0"/>
              <a:t>30</a:t>
            </a:r>
            <a:endParaRPr lang="cs-CZ" sz="3200" b="1" dirty="0"/>
          </a:p>
          <a:p>
            <a:pPr marL="361950" indent="-361950">
              <a:lnSpc>
                <a:spcPct val="150000"/>
              </a:lnSpc>
              <a:buFont typeface="Arial" panose="020B0604020202020204" pitchFamily="34" charset="0"/>
              <a:buChar char="•"/>
              <a:tabLst>
                <a:tab pos="2506663" algn="l"/>
                <a:tab pos="10310813" algn="l"/>
              </a:tabLst>
            </a:pPr>
            <a:r>
              <a:rPr lang="cs-CZ" sz="3200" dirty="0"/>
              <a:t>26-51-H/01 	Elektrikář </a:t>
            </a:r>
            <a:r>
              <a:rPr lang="cs-CZ" sz="3200" dirty="0" smtClean="0"/>
              <a:t> slaboproud	</a:t>
            </a:r>
            <a:r>
              <a:rPr lang="cs-CZ" sz="3200" b="1" dirty="0" smtClean="0"/>
              <a:t>30</a:t>
            </a:r>
            <a:endParaRPr lang="cs-CZ" sz="3200" b="1" dirty="0"/>
          </a:p>
          <a:p>
            <a:pPr marL="361950" indent="-361950">
              <a:lnSpc>
                <a:spcPct val="150000"/>
              </a:lnSpc>
              <a:buFont typeface="Arial" panose="020B0604020202020204" pitchFamily="34" charset="0"/>
              <a:buChar char="•"/>
              <a:tabLst>
                <a:tab pos="2506663" algn="l"/>
                <a:tab pos="10310813" algn="l"/>
              </a:tabLst>
            </a:pPr>
            <a:r>
              <a:rPr lang="cs-CZ" sz="3200" dirty="0"/>
              <a:t>26-51-H/02 	</a:t>
            </a:r>
            <a:r>
              <a:rPr lang="cs-CZ" sz="3200" dirty="0" smtClean="0"/>
              <a:t>Elektrikář  silnoproud	</a:t>
            </a:r>
            <a:r>
              <a:rPr lang="cs-CZ" sz="3200" b="1" dirty="0" smtClean="0"/>
              <a:t>30</a:t>
            </a:r>
            <a:endParaRPr lang="cs-CZ" sz="3200" b="1" dirty="0"/>
          </a:p>
        </p:txBody>
      </p:sp>
    </p:spTree>
    <p:extLst>
      <p:ext uri="{BB962C8B-B14F-4D97-AF65-F5344CB8AC3E}">
        <p14:creationId xmlns:p14="http://schemas.microsoft.com/office/powerpoint/2010/main" val="1614332384"/>
      </p:ext>
    </p:extLst>
  </p:cSld>
  <p:clrMapOvr>
    <a:masterClrMapping/>
  </p:clrMapOvr>
  <p:transition spd="slow" advTm="5000">
    <p:wip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40963" y="365125"/>
            <a:ext cx="11608229" cy="1325563"/>
          </a:xfrm>
        </p:spPr>
        <p:txBody>
          <a:bodyPr>
            <a:normAutofit/>
          </a:bodyPr>
          <a:lstStyle/>
          <a:p>
            <a:r>
              <a:rPr lang="cs-CZ" sz="48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Tříleté učební obory s výučním listem</a:t>
            </a:r>
            <a:endParaRPr lang="cs-CZ" sz="5000" b="1" u="sng" dirty="0"/>
          </a:p>
        </p:txBody>
      </p:sp>
      <p:sp>
        <p:nvSpPr>
          <p:cNvPr id="3" name="TextovéPole 2"/>
          <p:cNvSpPr txBox="1"/>
          <p:nvPr/>
        </p:nvSpPr>
        <p:spPr>
          <a:xfrm>
            <a:off x="167537" y="1564561"/>
            <a:ext cx="11851037" cy="49398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61950" indent="-361950">
              <a:lnSpc>
                <a:spcPts val="4200"/>
              </a:lnSpc>
              <a:buFont typeface="Arial" panose="020B0604020202020204" pitchFamily="34" charset="0"/>
              <a:buChar char="•"/>
              <a:tabLst>
                <a:tab pos="2506663" algn="l"/>
              </a:tabLst>
            </a:pPr>
            <a:r>
              <a:rPr lang="cs-CZ" sz="3200" dirty="0"/>
              <a:t>Délka studia: 3 roky</a:t>
            </a:r>
          </a:p>
          <a:p>
            <a:pPr marL="361950" indent="-361950">
              <a:lnSpc>
                <a:spcPts val="4200"/>
              </a:lnSpc>
              <a:buFont typeface="Arial" panose="020B0604020202020204" pitchFamily="34" charset="0"/>
              <a:buChar char="•"/>
              <a:tabLst>
                <a:tab pos="2506663" algn="l"/>
              </a:tabLst>
            </a:pPr>
            <a:r>
              <a:rPr lang="cs-CZ" sz="3200" dirty="0"/>
              <a:t>Obory jsou určeny: pro žáky, </a:t>
            </a:r>
            <a:r>
              <a:rPr lang="cs-CZ" sz="3200" dirty="0" smtClean="0"/>
              <a:t/>
            </a:r>
            <a:br>
              <a:rPr lang="cs-CZ" sz="3200" dirty="0" smtClean="0"/>
            </a:br>
            <a:r>
              <a:rPr lang="cs-CZ" sz="3200" dirty="0" smtClean="0"/>
              <a:t>kteří </a:t>
            </a:r>
            <a:r>
              <a:rPr lang="cs-CZ" sz="3200" dirty="0"/>
              <a:t>úspěšně ukončí 9. třídu základní školy</a:t>
            </a:r>
          </a:p>
          <a:p>
            <a:pPr marL="361950" indent="-361950">
              <a:lnSpc>
                <a:spcPts val="4200"/>
              </a:lnSpc>
              <a:buFont typeface="Arial" panose="020B0604020202020204" pitchFamily="34" charset="0"/>
              <a:buChar char="•"/>
              <a:tabLst>
                <a:tab pos="2506663" algn="l"/>
              </a:tabLst>
            </a:pPr>
            <a:r>
              <a:rPr lang="cs-CZ" sz="3200" b="1" dirty="0">
                <a:solidFill>
                  <a:srgbClr val="002060"/>
                </a:solidFill>
              </a:rPr>
              <a:t>Termín odevzdání přihlášek: </a:t>
            </a:r>
            <a:r>
              <a:rPr lang="cs-CZ" sz="3200" b="1" dirty="0" smtClean="0">
                <a:solidFill>
                  <a:srgbClr val="002060"/>
                </a:solidFill>
              </a:rPr>
              <a:t>1. </a:t>
            </a:r>
            <a:r>
              <a:rPr lang="cs-CZ" sz="3200" b="1" dirty="0">
                <a:solidFill>
                  <a:srgbClr val="002060"/>
                </a:solidFill>
              </a:rPr>
              <a:t>3. </a:t>
            </a:r>
            <a:r>
              <a:rPr lang="cs-CZ" sz="3200" b="1" dirty="0" smtClean="0">
                <a:solidFill>
                  <a:srgbClr val="002060"/>
                </a:solidFill>
              </a:rPr>
              <a:t>2017</a:t>
            </a:r>
            <a:endParaRPr lang="cs-CZ" sz="3200" b="1" dirty="0">
              <a:solidFill>
                <a:srgbClr val="002060"/>
              </a:solidFill>
            </a:endParaRPr>
          </a:p>
          <a:p>
            <a:pPr marL="361950" indent="-361950">
              <a:lnSpc>
                <a:spcPts val="4200"/>
              </a:lnSpc>
              <a:buFont typeface="Arial" panose="020B0604020202020204" pitchFamily="34" charset="0"/>
              <a:buChar char="•"/>
              <a:tabLst>
                <a:tab pos="2506663" algn="l"/>
              </a:tabLst>
            </a:pPr>
            <a:r>
              <a:rPr lang="cs-CZ" sz="3200" dirty="0" smtClean="0"/>
              <a:t>Přijímací </a:t>
            </a:r>
            <a:r>
              <a:rPr lang="cs-CZ" sz="3200" dirty="0"/>
              <a:t>zkoušky: bez přijímacích zkoušek</a:t>
            </a:r>
          </a:p>
          <a:p>
            <a:pPr marL="361950" indent="-361950">
              <a:lnSpc>
                <a:spcPts val="4200"/>
              </a:lnSpc>
              <a:buFont typeface="Arial" panose="020B0604020202020204" pitchFamily="34" charset="0"/>
              <a:buChar char="•"/>
              <a:tabLst>
                <a:tab pos="2506663" algn="l"/>
              </a:tabLst>
            </a:pPr>
            <a:r>
              <a:rPr lang="cs-CZ" sz="3200" b="1" dirty="0">
                <a:solidFill>
                  <a:srgbClr val="002060"/>
                </a:solidFill>
              </a:rPr>
              <a:t>Podmínky přijetí</a:t>
            </a:r>
            <a:r>
              <a:rPr lang="cs-CZ" sz="3200" b="1" dirty="0" smtClean="0">
                <a:solidFill>
                  <a:srgbClr val="002060"/>
                </a:solidFill>
              </a:rPr>
              <a:t>:</a:t>
            </a:r>
            <a:endParaRPr lang="cs-CZ" sz="3200" b="1" dirty="0">
              <a:solidFill>
                <a:srgbClr val="002060"/>
              </a:solidFill>
            </a:endParaRPr>
          </a:p>
          <a:p>
            <a:pPr marL="1733550" lvl="3" indent="-361950">
              <a:lnSpc>
                <a:spcPts val="4200"/>
              </a:lnSpc>
              <a:buFont typeface="Arial" panose="020B0604020202020204" pitchFamily="34" charset="0"/>
              <a:buChar char="•"/>
              <a:tabLst>
                <a:tab pos="2506663" algn="l"/>
              </a:tabLst>
            </a:pPr>
            <a:r>
              <a:rPr lang="cs-CZ" sz="3200" dirty="0"/>
              <a:t>úspěšně ukončená 9. třída základní školy</a:t>
            </a:r>
          </a:p>
          <a:p>
            <a:pPr marL="1733550" lvl="3" indent="-361950">
              <a:lnSpc>
                <a:spcPts val="4200"/>
              </a:lnSpc>
              <a:buFont typeface="Arial" panose="020B0604020202020204" pitchFamily="34" charset="0"/>
              <a:buChar char="•"/>
              <a:tabLst>
                <a:tab pos="2506663" algn="l"/>
              </a:tabLst>
            </a:pPr>
            <a:r>
              <a:rPr lang="cs-CZ" sz="3200" dirty="0"/>
              <a:t>potvrzení lékaře o zdravotní způsobilosti ke studiu </a:t>
            </a:r>
            <a:r>
              <a:rPr lang="cs-CZ" sz="3200" dirty="0" smtClean="0"/>
              <a:t/>
            </a:r>
            <a:br>
              <a:rPr lang="cs-CZ" sz="3200" dirty="0" smtClean="0"/>
            </a:br>
            <a:r>
              <a:rPr lang="cs-CZ" sz="3200" dirty="0" smtClean="0"/>
              <a:t>a </a:t>
            </a:r>
            <a:r>
              <a:rPr lang="cs-CZ" sz="3200" dirty="0"/>
              <a:t>výkonu </a:t>
            </a:r>
            <a:r>
              <a:rPr lang="cs-CZ" sz="3200" dirty="0" smtClean="0"/>
              <a:t>povolání</a:t>
            </a:r>
            <a:endParaRPr lang="cs-CZ" sz="3200" dirty="0"/>
          </a:p>
        </p:txBody>
      </p:sp>
    </p:spTree>
    <p:extLst>
      <p:ext uri="{BB962C8B-B14F-4D97-AF65-F5344CB8AC3E}">
        <p14:creationId xmlns:p14="http://schemas.microsoft.com/office/powerpoint/2010/main" val="2462554777"/>
      </p:ext>
    </p:extLst>
  </p:cSld>
  <p:clrMapOvr>
    <a:masterClrMapping/>
  </p:clrMapOvr>
  <p:transition spd="slow" advTm="8000">
    <p:wip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zor-souepl" id="{46196548-FDE1-44D7-8473-4D9DD3875E21}" vid="{96F44185-F7F9-43F0-B7B9-7DA3264EFBB2}"/>
    </a:ext>
  </a:extLst>
</a:theme>
</file>

<file path=ppt/theme/theme2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6808</TotalTime>
  <Words>398</Words>
  <Application>Microsoft Office PowerPoint</Application>
  <PresentationFormat>Širokoúhlá obrazovka</PresentationFormat>
  <Paragraphs>95</Paragraphs>
  <Slides>22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22</vt:i4>
      </vt:variant>
    </vt:vector>
  </HeadingPairs>
  <TitlesOfParts>
    <vt:vector size="27" baseType="lpstr">
      <vt:lpstr>Arial</vt:lpstr>
      <vt:lpstr>Calibri</vt:lpstr>
      <vt:lpstr>Calibri Light</vt:lpstr>
      <vt:lpstr>Wingdings</vt:lpstr>
      <vt:lpstr>Motiv Office</vt:lpstr>
      <vt:lpstr>PŘEDSTAVUJEME STŘEDNÍ ODBORNÉ UČILIŠTĚ ELEKTROTECHNICKÉ V PLZNI</vt:lpstr>
      <vt:lpstr>TECHNIK SE UPLATNÍ !</vt:lpstr>
      <vt:lpstr>Čtyřleté studijní obory s maturitou:</vt:lpstr>
      <vt:lpstr>Čtyřleté studijní obory  - počty přijímaných žáků do 1. ročníku na školní rok 2017/18</vt:lpstr>
      <vt:lpstr>Čtyřleté studijní obory s maturitní zkouškou</vt:lpstr>
      <vt:lpstr>Čtyřleté studijní obory s maturitní zkouškou</vt:lpstr>
      <vt:lpstr>Tříleté učební obory s výučním listem</vt:lpstr>
      <vt:lpstr>Tříleté učební obory s výučním listem –  počty přijímaných žáků  do 1. ročníku na školní rok 2017/18</vt:lpstr>
      <vt:lpstr>Tříleté učební obory s výučním listem</vt:lpstr>
      <vt:lpstr>Tříleté učební obory s výučním listem</vt:lpstr>
      <vt:lpstr>Nástavbové studium</vt:lpstr>
      <vt:lpstr>Proč studovat na SOUE Plzeň?</vt:lpstr>
      <vt:lpstr>Proč studovat na SOUE Plzeň?</vt:lpstr>
      <vt:lpstr>Proč studovat na SOUE Plzeň?</vt:lpstr>
      <vt:lpstr>Proč studovat na SOUE Plzeň?</vt:lpstr>
      <vt:lpstr>Proč studovat na SOUE Plzeň?</vt:lpstr>
      <vt:lpstr>Proč studovat na SOUE Plzeň?</vt:lpstr>
      <vt:lpstr>Proč studovat na SOUE Plzeň?</vt:lpstr>
      <vt:lpstr>Proč studovat na SOUE Plzeň?</vt:lpstr>
      <vt:lpstr>Proč studovat na SOUE Plzeň?</vt:lpstr>
      <vt:lpstr>Proč studovat na SOUE Plzeň?</vt:lpstr>
      <vt:lpstr>SOUE Plzeň soudobé odborné vzdělání techniků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Petr Leba</dc:creator>
  <cp:lastModifiedBy>m kav</cp:lastModifiedBy>
  <cp:revision>773</cp:revision>
  <cp:lastPrinted>2015-02-01T08:25:03Z</cp:lastPrinted>
  <dcterms:created xsi:type="dcterms:W3CDTF">2015-01-30T16:15:07Z</dcterms:created>
  <dcterms:modified xsi:type="dcterms:W3CDTF">2017-02-10T06:14:45Z</dcterms:modified>
</cp:coreProperties>
</file>