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7" r:id="rId4"/>
    <p:sldId id="266" r:id="rId5"/>
    <p:sldId id="269" r:id="rId6"/>
    <p:sldId id="260" r:id="rId7"/>
    <p:sldId id="263" r:id="rId8"/>
    <p:sldId id="271" r:id="rId9"/>
    <p:sldId id="262" r:id="rId10"/>
    <p:sldId id="272" r:id="rId11"/>
    <p:sldId id="268" r:id="rId12"/>
    <p:sldId id="273" r:id="rId13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 varScale="1">
        <p:scale>
          <a:sx n="73" d="100"/>
          <a:sy n="73" d="100"/>
        </p:scale>
        <p:origin x="40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945C0A3-296C-4C66-A85F-FC9052A8C187}" type="datetimeFigureOut">
              <a:rPr lang="cs-CZ"/>
              <a:pPr>
                <a:defRPr/>
              </a:pPr>
              <a:t>13.10.2017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7C9515D-6E84-433B-8062-7DC6D8BA524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71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328971-52AB-4CB3-BB2D-75627DD275C0}" type="slidenum">
              <a:rPr lang="cs-CZ" altLang="cs-CZ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02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EA434D-4C3F-493C-998B-03ECEB8BBA7F}" type="slidenum">
              <a:rPr lang="cs-CZ" altLang="cs-CZ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31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/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7C646-5CB7-4440-B416-3D03B5BC2C2B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38525-D4F0-44A6-843C-62CDF9A81B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3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9EC21-59D2-4504-A2AF-965B410AC0B7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4777E-61AA-412F-98C0-651AFBEF42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83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9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cs-CZ" sz="800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cs-CZ" sz="800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  <a:endParaRPr lang="en-US" altLang="cs-CZ">
              <a:solidFill>
                <a:srgbClr val="C0E474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0AFC3-3692-419F-A91F-4834E7D7DB21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95C25-69E2-494E-8EAD-BAA20B6CC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70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DD7ED-EA85-4D0C-BAE4-91A98CD00906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360CE-5873-4537-AC7B-B0E929018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65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cs-CZ" sz="800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cs-CZ" sz="800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5A2DA-120D-48D9-9D1C-A6B6D1FF80A4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5B4D0-D7B0-4121-ACBB-50771F87A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23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D4661-36B9-4B86-814F-F8173F2C2595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D255E-73C9-470F-918E-33A18BF404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85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F29CC-0511-4FC0-8065-FF26E05F57CA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D583E-5297-41F3-A286-23267C777B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70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1D28C-1761-4D13-9BC1-EE97920C558E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DB10E-2337-4C5E-A1B4-70D69A1A9A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38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4CC8B-617F-4875-A327-87B783CC5CB5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3FE2B-FA4E-4AAD-BA28-407AD3BCEF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12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FCEA1-A4F7-4982-B058-67DD97F39B5C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8F40F-5E50-4785-9B9C-B249428700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26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D8E41-B78C-4EAC-9766-536997FE1723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B0FE1-25EC-444F-802A-598D484368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54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6FCD1-056B-4903-B312-504AB6FD1BED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41AA7-0DD6-460C-9E6F-EE6B9992E0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60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2CB7-F430-4E67-9266-86DA684569A6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F8544-4249-4614-B516-93604A82C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83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59933-1A32-4D16-BA9C-320F1F83A84F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1D6D0-5FCD-45E5-9292-2F1712CE2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84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98251-114A-4F8D-952B-F3DA55F2E91D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707FB-A6D0-47F4-84EE-B5894621F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09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CEEC2-1EE2-411B-A852-7B0AB017D1FC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7F3FC-5555-4AAC-BAF4-2054425B4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28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7CD598-166F-498F-89E6-387C3A9376BD}" type="datetimeFigureOut">
              <a:rPr lang="en-US"/>
              <a:pPr>
                <a:defRPr/>
              </a:pPr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6201D3B9-95A4-4D70-87F9-D8ED140F6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42" r:id="rId11"/>
    <p:sldLayoutId id="2147483737" r:id="rId12"/>
    <p:sldLayoutId id="2147483743" r:id="rId13"/>
    <p:sldLayoutId id="2147483738" r:id="rId14"/>
    <p:sldLayoutId id="2147483739" r:id="rId15"/>
    <p:sldLayoutId id="2147483740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file:///E:\Sokolnice\Klip01_WMV_Metropole.wmv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hyperlink" Target="http://foto.mapy.cz/original?id=69581" TargetMode="External"/><Relationship Id="rId3" Type="http://schemas.openxmlformats.org/officeDocument/2006/relationships/notesSlide" Target="../notesSlides/notesSlide2.xml"/><Relationship Id="rId7" Type="http://schemas.openxmlformats.org/officeDocument/2006/relationships/hyperlink" Target="http://foto.mapy.cz/original?id=6289" TargetMode="Externa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9.png"/><Relationship Id="rId4" Type="http://schemas.openxmlformats.org/officeDocument/2006/relationships/image" Target="../media/image11.jpe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ctrTitle"/>
          </p:nvPr>
        </p:nvSpPr>
        <p:spPr>
          <a:xfrm>
            <a:off x="679450" y="1897063"/>
            <a:ext cx="9037638" cy="1441450"/>
          </a:xfrm>
        </p:spPr>
        <p:txBody>
          <a:bodyPr/>
          <a:lstStyle/>
          <a:p>
            <a:pPr algn="ctr" eaLnBrk="1" hangingPunct="1"/>
            <a:r>
              <a:rPr lang="en-US" altLang="cs-CZ" sz="4200" b="1">
                <a:latin typeface="Bookman Old Style" panose="02050604050505020204" pitchFamily="18" charset="0"/>
              </a:rPr>
              <a:t>Secondary Vocational School of Electrical Engineerin</a:t>
            </a:r>
            <a:r>
              <a:rPr lang="en-US" altLang="cs-CZ" sz="4200" b="1">
                <a:latin typeface="Arial" panose="020B0604020202020204" pitchFamily="34" charset="0"/>
              </a:rPr>
              <a:t>g </a:t>
            </a:r>
            <a:r>
              <a:rPr lang="en-US" altLang="cs-CZ" sz="4200" b="1">
                <a:latin typeface="Bookman Old Style" panose="02050604050505020204" pitchFamily="18" charset="0"/>
              </a:rPr>
              <a:t>Pilsen</a:t>
            </a:r>
          </a:p>
        </p:txBody>
      </p:sp>
      <p:pic>
        <p:nvPicPr>
          <p:cNvPr id="6147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913" y="3684588"/>
            <a:ext cx="2116137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2" t="2132" r="2496" b="7205"/>
          <a:stretch>
            <a:fillRect/>
          </a:stretch>
        </p:blipFill>
        <p:spPr bwMode="auto">
          <a:xfrm>
            <a:off x="579438" y="3684588"/>
            <a:ext cx="8577262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476250"/>
            <a:ext cx="3479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38125"/>
            <a:ext cx="18669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Nadpis 1"/>
          <p:cNvSpPr txBox="1">
            <a:spLocks/>
          </p:cNvSpPr>
          <p:nvPr/>
        </p:nvSpPr>
        <p:spPr bwMode="auto">
          <a:xfrm>
            <a:off x="5627688" y="765175"/>
            <a:ext cx="3595687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chemeClr val="accent1"/>
                </a:solidFill>
                <a:latin typeface="Bookman Old Style" panose="02050604050505020204" pitchFamily="18" charset="0"/>
              </a:rPr>
              <a:t>1</a:t>
            </a:r>
            <a:r>
              <a:rPr lang="cs-CZ" altLang="cs-CZ" sz="2800">
                <a:solidFill>
                  <a:schemeClr val="accent1"/>
                </a:solidFill>
                <a:latin typeface="Times New Roman" panose="02020603050405020304" pitchFamily="18" charset="0"/>
              </a:rPr>
              <a:t>5</a:t>
            </a:r>
            <a:r>
              <a:rPr lang="cs-CZ" altLang="cs-CZ" sz="2800">
                <a:solidFill>
                  <a:schemeClr val="accent1"/>
                </a:solidFill>
                <a:latin typeface="Bookman Old Style" panose="02050604050505020204" pitchFamily="18" charset="0"/>
              </a:rPr>
              <a:t>. – 2</a:t>
            </a:r>
            <a:r>
              <a:rPr lang="cs-CZ" altLang="cs-CZ" sz="2800">
                <a:solidFill>
                  <a:schemeClr val="accent1"/>
                </a:solidFill>
                <a:latin typeface="Times New Roman" panose="02020603050405020304" pitchFamily="18" charset="0"/>
              </a:rPr>
              <a:t>1</a:t>
            </a:r>
            <a:r>
              <a:rPr lang="cs-CZ" altLang="cs-CZ" sz="2800">
                <a:solidFill>
                  <a:schemeClr val="accent1"/>
                </a:solidFill>
                <a:latin typeface="Bookman Old Style" panose="02050604050505020204" pitchFamily="18" charset="0"/>
              </a:rPr>
              <a:t>. 10. 201</a:t>
            </a:r>
            <a:r>
              <a:rPr lang="cs-CZ" altLang="cs-CZ" sz="2800">
                <a:solidFill>
                  <a:schemeClr val="accent1"/>
                </a:solidFill>
                <a:latin typeface="Times New Roman" panose="02020603050405020304" pitchFamily="18" charset="0"/>
              </a:rPr>
              <a:t>7</a:t>
            </a:r>
            <a:r>
              <a:rPr lang="cs-CZ" altLang="cs-CZ" sz="2800">
                <a:solidFill>
                  <a:schemeClr val="accent1"/>
                </a:solidFill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6152" name="Nadpis 1"/>
          <p:cNvSpPr txBox="1">
            <a:spLocks/>
          </p:cNvSpPr>
          <p:nvPr/>
        </p:nvSpPr>
        <p:spPr bwMode="auto">
          <a:xfrm>
            <a:off x="293688" y="6061075"/>
            <a:ext cx="8440737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>
              <a:solidFill>
                <a:schemeClr val="accent1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>
          <a:xfrm>
            <a:off x="677863" y="336550"/>
            <a:ext cx="5981700" cy="614363"/>
          </a:xfrm>
        </p:spPr>
        <p:txBody>
          <a:bodyPr/>
          <a:lstStyle/>
          <a:p>
            <a:pPr algn="ctr" eaLnBrk="1" hangingPunct="1"/>
            <a:r>
              <a:rPr lang="en-AU" altLang="cs-CZ" sz="2900" b="1">
                <a:latin typeface="Bookman Old Style" panose="02050604050505020204" pitchFamily="18" charset="0"/>
              </a:rPr>
              <a:t>Successes of our students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863" y="1219200"/>
            <a:ext cx="6500812" cy="5386388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cs-CZ" altLang="en-US" sz="2200" b="1" dirty="0" err="1">
                <a:latin typeface="Bookman Old Style" panose="02050604050505020204" pitchFamily="18" charset="0"/>
              </a:rPr>
              <a:t>Jablotron</a:t>
            </a:r>
            <a:r>
              <a:rPr lang="cs-CZ" altLang="en-US" sz="2200" b="1" dirty="0">
                <a:latin typeface="Bookman Old Style" panose="02050604050505020204" pitchFamily="18" charset="0"/>
              </a:rPr>
              <a:t> Cup</a:t>
            </a:r>
            <a:r>
              <a:rPr lang="cs-CZ" altLang="en-US" sz="2200" dirty="0">
                <a:latin typeface="Bookman Old Style" panose="02050604050505020204" pitchFamily="18" charset="0"/>
              </a:rPr>
              <a:t> </a:t>
            </a:r>
            <a:r>
              <a:rPr lang="en-AU" altLang="en-US" sz="2200" dirty="0">
                <a:latin typeface="Bookman Old Style" panose="02050604050505020204" pitchFamily="18" charset="0"/>
              </a:rPr>
              <a:t>– 1</a:t>
            </a:r>
            <a:r>
              <a:rPr lang="cs-CZ" altLang="en-US" sz="2200" dirty="0">
                <a:latin typeface="Bookman Old Style" panose="02050604050505020204" pitchFamily="18" charset="0"/>
              </a:rPr>
              <a:t>. </a:t>
            </a:r>
            <a:r>
              <a:rPr lang="cs-CZ" altLang="en-US" sz="2200" dirty="0" smtClean="0">
                <a:latin typeface="Bookman Old Style" panose="02050604050505020204" pitchFamily="18" charset="0"/>
              </a:rPr>
              <a:t>place</a:t>
            </a:r>
            <a:r>
              <a:rPr lang="cs-CZ" altLang="en-US" sz="2200" dirty="0" smtClean="0">
                <a:latin typeface="Bookman Old Style" panose="02050604050505020204" pitchFamily="18" charset="0"/>
              </a:rPr>
              <a:t> </a:t>
            </a:r>
            <a:r>
              <a:rPr lang="cs-CZ" altLang="en-US" sz="2200" dirty="0">
                <a:latin typeface="Bookman Old Style" panose="02050604050505020204" pitchFamily="18" charset="0"/>
              </a:rPr>
              <a:t>(</a:t>
            </a:r>
            <a:r>
              <a:rPr lang="cs-CZ" altLang="en-US" sz="2200" dirty="0" err="1">
                <a:latin typeface="Bookman Old Style" panose="02050604050505020204" pitchFamily="18" charset="0"/>
              </a:rPr>
              <a:t>individuals</a:t>
            </a:r>
            <a:r>
              <a:rPr lang="cs-CZ" altLang="en-US" sz="2200" dirty="0">
                <a:latin typeface="Bookman Old Style" panose="02050604050505020204" pitchFamily="18" charset="0"/>
              </a:rPr>
              <a:t>, 2011)</a:t>
            </a:r>
          </a:p>
          <a:p>
            <a:pPr eaLnBrk="1" hangingPunct="1"/>
            <a:r>
              <a:rPr lang="cs-CZ" altLang="en-US" sz="2200" b="1" dirty="0">
                <a:latin typeface="Bookman Old Style" panose="02050604050505020204" pitchFamily="18" charset="0"/>
              </a:rPr>
              <a:t>Green </a:t>
            </a:r>
            <a:r>
              <a:rPr lang="cs-CZ" altLang="en-US" sz="2200" b="1" dirty="0" err="1">
                <a:latin typeface="Bookman Old Style" panose="02050604050505020204" pitchFamily="18" charset="0"/>
              </a:rPr>
              <a:t>maus</a:t>
            </a:r>
            <a:r>
              <a:rPr lang="cs-CZ" altLang="en-US" sz="2200" b="1" dirty="0">
                <a:latin typeface="Bookman Old Style" panose="02050604050505020204" pitchFamily="18" charset="0"/>
              </a:rPr>
              <a:t> </a:t>
            </a:r>
            <a:r>
              <a:rPr lang="cs-CZ" altLang="en-US" sz="2200" dirty="0">
                <a:latin typeface="Bookman Old Style" panose="02050604050505020204" pitchFamily="18" charset="0"/>
              </a:rPr>
              <a:t> – 2. place (</a:t>
            </a:r>
            <a:r>
              <a:rPr lang="cs-CZ" altLang="en-US" sz="2200" dirty="0" err="1">
                <a:latin typeface="Bookman Old Style" panose="02050604050505020204" pitchFamily="18" charset="0"/>
              </a:rPr>
              <a:t>teams</a:t>
            </a:r>
            <a:r>
              <a:rPr lang="cs-CZ" altLang="en-US" sz="2200" dirty="0">
                <a:latin typeface="Bookman Old Style" panose="02050604050505020204" pitchFamily="18" charset="0"/>
              </a:rPr>
              <a:t>, 2012)</a:t>
            </a:r>
          </a:p>
          <a:p>
            <a:pPr eaLnBrk="1" hangingPunct="1"/>
            <a:r>
              <a:rPr lang="en" sz="2200" b="1" dirty="0">
                <a:latin typeface="Bookman Old Style" panose="02050604050505020204" pitchFamily="18" charset="0"/>
              </a:rPr>
              <a:t>Nationwide</a:t>
            </a:r>
            <a:r>
              <a:rPr lang="cs-CZ" altLang="en-US" sz="2200" b="1" dirty="0">
                <a:latin typeface="Bookman Old Style" panose="02050604050505020204" pitchFamily="18" charset="0"/>
              </a:rPr>
              <a:t> </a:t>
            </a:r>
            <a:r>
              <a:rPr lang="cs-CZ" altLang="en-US" sz="2200" b="1" dirty="0" err="1">
                <a:latin typeface="Bookman Old Style" panose="02050604050505020204" pitchFamily="18" charset="0"/>
              </a:rPr>
              <a:t>competition</a:t>
            </a:r>
            <a:r>
              <a:rPr lang="cs-CZ" altLang="en-US" sz="2200" b="1" dirty="0">
                <a:latin typeface="Bookman Old Style" panose="02050604050505020204" pitchFamily="18" charset="0"/>
              </a:rPr>
              <a:t> </a:t>
            </a:r>
            <a:r>
              <a:rPr lang="cs-CZ" altLang="en-US" sz="2200" b="1" dirty="0" err="1">
                <a:latin typeface="Bookman Old Style" panose="02050604050505020204" pitchFamily="18" charset="0"/>
              </a:rPr>
              <a:t>profesional</a:t>
            </a:r>
            <a:r>
              <a:rPr lang="cs-CZ" altLang="en-US" sz="2200" b="1" dirty="0">
                <a:latin typeface="Bookman Old Style" panose="02050604050505020204" pitchFamily="18" charset="0"/>
              </a:rPr>
              <a:t> </a:t>
            </a:r>
            <a:r>
              <a:rPr lang="cs-CZ" altLang="en-US" sz="2200" b="1" dirty="0" err="1">
                <a:latin typeface="Bookman Old Style" panose="02050604050505020204" pitchFamily="18" charset="0"/>
              </a:rPr>
              <a:t>skills</a:t>
            </a:r>
            <a:r>
              <a:rPr lang="cs-CZ" altLang="en-US" sz="2200" b="1" dirty="0">
                <a:latin typeface="Bookman Old Style" panose="02050604050505020204" pitchFamily="18" charset="0"/>
              </a:rPr>
              <a:t> </a:t>
            </a:r>
            <a:r>
              <a:rPr lang="cs-CZ" altLang="en-US" sz="2200" b="1" dirty="0" err="1">
                <a:latin typeface="Bookman Old Style" panose="02050604050505020204" pitchFamily="18" charset="0"/>
              </a:rPr>
              <a:t>of</a:t>
            </a:r>
            <a:r>
              <a:rPr lang="cs-CZ" altLang="en-US" sz="2200" b="1" dirty="0">
                <a:latin typeface="Bookman Old Style" panose="02050604050505020204" pitchFamily="18" charset="0"/>
              </a:rPr>
              <a:t> ICT</a:t>
            </a:r>
            <a:r>
              <a:rPr lang="cs-CZ" altLang="en-US" sz="2200" dirty="0">
                <a:latin typeface="Bookman Old Style" panose="02050604050505020204" pitchFamily="18" charset="0"/>
              </a:rPr>
              <a:t> – 1. place (</a:t>
            </a:r>
            <a:r>
              <a:rPr lang="cs-CZ" altLang="en-US" sz="2200" dirty="0" err="1">
                <a:latin typeface="Bookman Old Style" panose="02050604050505020204" pitchFamily="18" charset="0"/>
              </a:rPr>
              <a:t>individuals</a:t>
            </a:r>
            <a:r>
              <a:rPr lang="cs-CZ" altLang="en-US" sz="2200" dirty="0">
                <a:latin typeface="Bookman Old Style" panose="02050604050505020204" pitchFamily="18" charset="0"/>
              </a:rPr>
              <a:t>, 2013)</a:t>
            </a:r>
          </a:p>
          <a:p>
            <a:pPr eaLnBrk="1" hangingPunct="1"/>
            <a:r>
              <a:rPr lang="cs-CZ" altLang="en-US" sz="2200" b="1" dirty="0" err="1">
                <a:latin typeface="Bookman Old Style" panose="02050604050505020204" pitchFamily="18" charset="0"/>
              </a:rPr>
              <a:t>Systherm</a:t>
            </a:r>
            <a:r>
              <a:rPr lang="cs-CZ" altLang="en-US" sz="2200" dirty="0">
                <a:latin typeface="Bookman Old Style" panose="02050604050505020204" pitchFamily="18" charset="0"/>
              </a:rPr>
              <a:t> – 1. place (</a:t>
            </a:r>
            <a:r>
              <a:rPr lang="cs-CZ" altLang="en-US" sz="2200" dirty="0" err="1">
                <a:latin typeface="Bookman Old Style" panose="02050604050505020204" pitchFamily="18" charset="0"/>
              </a:rPr>
              <a:t>teams</a:t>
            </a:r>
            <a:r>
              <a:rPr lang="cs-CZ" altLang="en-US" sz="2200" dirty="0">
                <a:latin typeface="Bookman Old Style" panose="02050604050505020204" pitchFamily="18" charset="0"/>
              </a:rPr>
              <a:t>, 2013)</a:t>
            </a:r>
          </a:p>
          <a:p>
            <a:pPr eaLnBrk="1" hangingPunct="1"/>
            <a:r>
              <a:rPr lang="cs-CZ" altLang="en-US" sz="2200" b="1" dirty="0">
                <a:latin typeface="Bookman Old Style" panose="02050604050505020204" pitchFamily="18" charset="0"/>
              </a:rPr>
              <a:t>GES Cup </a:t>
            </a:r>
            <a:r>
              <a:rPr lang="cs-CZ" altLang="en-US" sz="2200" dirty="0">
                <a:latin typeface="Bookman Old Style" panose="02050604050505020204" pitchFamily="18" charset="0"/>
              </a:rPr>
              <a:t>– 3. place (</a:t>
            </a:r>
            <a:r>
              <a:rPr lang="cs-CZ" altLang="en-US" sz="2200" dirty="0" err="1">
                <a:latin typeface="Bookman Old Style" panose="02050604050505020204" pitchFamily="18" charset="0"/>
              </a:rPr>
              <a:t>teams</a:t>
            </a:r>
            <a:r>
              <a:rPr lang="cs-CZ" altLang="en-US" sz="2200" dirty="0">
                <a:latin typeface="Bookman Old Style" panose="02050604050505020204" pitchFamily="18" charset="0"/>
              </a:rPr>
              <a:t>, 2014)</a:t>
            </a:r>
          </a:p>
          <a:p>
            <a:pPr eaLnBrk="1" hangingPunct="1"/>
            <a:r>
              <a:rPr lang="en" sz="2200" b="1" dirty="0">
                <a:latin typeface="Bookman Old Style"/>
              </a:rPr>
              <a:t>Nationwide mathematical competition for pupils of </a:t>
            </a:r>
            <a:r>
              <a:rPr lang="en" sz="2200" b="1" dirty="0">
                <a:latin typeface="Bookman Old Style" panose="02050604050505020204" pitchFamily="18" charset="0"/>
              </a:rPr>
              <a:t>high school</a:t>
            </a:r>
            <a:r>
              <a:rPr lang="cs-CZ" altLang="en-US" sz="2200" b="1" dirty="0">
                <a:latin typeface="Bookman Old Style" panose="02050604050505020204" pitchFamily="18" charset="0"/>
              </a:rPr>
              <a:t> </a:t>
            </a:r>
            <a:r>
              <a:rPr lang="cs-CZ" altLang="en-US" sz="2200" dirty="0">
                <a:latin typeface="Bookman Old Style" panose="02050604050505020204" pitchFamily="18" charset="0"/>
              </a:rPr>
              <a:t>– 1. place (</a:t>
            </a:r>
            <a:r>
              <a:rPr lang="cs-CZ" altLang="en-US" sz="2200" dirty="0" err="1">
                <a:latin typeface="Bookman Old Style" panose="02050604050505020204" pitchFamily="18" charset="0"/>
              </a:rPr>
              <a:t>individuals</a:t>
            </a:r>
            <a:r>
              <a:rPr lang="cs-CZ" altLang="en-US" sz="2200" dirty="0">
                <a:latin typeface="Bookman Old Style" panose="02050604050505020204" pitchFamily="18" charset="0"/>
              </a:rPr>
              <a:t>, 2014)</a:t>
            </a:r>
          </a:p>
          <a:p>
            <a:pPr eaLnBrk="1" hangingPunct="1"/>
            <a:r>
              <a:rPr lang="cs-CZ" altLang="en-US" sz="2200" b="1" dirty="0">
                <a:latin typeface="Bookman Old Style" panose="02050604050505020204" pitchFamily="18" charset="0"/>
              </a:rPr>
              <a:t>Řemeslo má zlaté dno </a:t>
            </a:r>
            <a:r>
              <a:rPr lang="cs-CZ" altLang="en-US" sz="2200" dirty="0">
                <a:latin typeface="Bookman Old Style" panose="02050604050505020204" pitchFamily="18" charset="0"/>
              </a:rPr>
              <a:t>– 1. place (</a:t>
            </a:r>
            <a:r>
              <a:rPr lang="cs-CZ" altLang="en-US" sz="2200" dirty="0" err="1">
                <a:latin typeface="Bookman Old Style" panose="02050604050505020204" pitchFamily="18" charset="0"/>
              </a:rPr>
              <a:t>individuals</a:t>
            </a:r>
            <a:r>
              <a:rPr lang="cs-CZ" altLang="en-US" sz="2200" dirty="0">
                <a:latin typeface="Bookman Old Style" panose="02050604050505020204" pitchFamily="18" charset="0"/>
              </a:rPr>
              <a:t>, 2014)</a:t>
            </a:r>
          </a:p>
          <a:p>
            <a:pPr eaLnBrk="1" hangingPunct="1"/>
            <a:r>
              <a:rPr lang="cs-CZ" altLang="en-US" sz="2200" b="1" dirty="0" err="1">
                <a:latin typeface="Bookman Old Style" panose="02050604050505020204" pitchFamily="18" charset="0"/>
              </a:rPr>
              <a:t>Enersol</a:t>
            </a:r>
            <a:r>
              <a:rPr lang="cs-CZ" altLang="en-US" sz="2200" dirty="0">
                <a:latin typeface="Bookman Old Style" panose="02050604050505020204" pitchFamily="18" charset="0"/>
              </a:rPr>
              <a:t> – </a:t>
            </a:r>
            <a:r>
              <a:rPr lang="cs-CZ" sz="2200" dirty="0" err="1">
                <a:latin typeface="Bookman Old Style" panose="02050604050505020204" pitchFamily="18" charset="0"/>
              </a:rPr>
              <a:t>regular</a:t>
            </a:r>
            <a:r>
              <a:rPr lang="cs-CZ" sz="2200" dirty="0">
                <a:latin typeface="Bookman Old Style" panose="02050604050505020204" pitchFamily="18" charset="0"/>
              </a:rPr>
              <a:t> </a:t>
            </a:r>
            <a:r>
              <a:rPr lang="cs-CZ" sz="2200" dirty="0" err="1">
                <a:latin typeface="Bookman Old Style" panose="02050604050505020204" pitchFamily="18" charset="0"/>
              </a:rPr>
              <a:t>participation</a:t>
            </a:r>
            <a:r>
              <a:rPr lang="cs-CZ" sz="2200" dirty="0">
                <a:latin typeface="Bookman Old Style" panose="02050604050505020204" pitchFamily="18" charset="0"/>
              </a:rPr>
              <a:t> in </a:t>
            </a:r>
            <a:r>
              <a:rPr lang="cs-CZ" sz="2200" dirty="0" err="1">
                <a:latin typeface="Bookman Old Style" panose="02050604050505020204" pitchFamily="18" charset="0"/>
              </a:rPr>
              <a:t>the</a:t>
            </a:r>
            <a:r>
              <a:rPr lang="cs-CZ" sz="2200" dirty="0">
                <a:latin typeface="Bookman Old Style" panose="02050604050505020204" pitchFamily="18" charset="0"/>
              </a:rPr>
              <a:t> </a:t>
            </a:r>
            <a:r>
              <a:rPr lang="cs-CZ" sz="2200" dirty="0" err="1">
                <a:latin typeface="Bookman Old Style" panose="02050604050505020204" pitchFamily="18" charset="0"/>
              </a:rPr>
              <a:t>national</a:t>
            </a:r>
            <a:r>
              <a:rPr lang="cs-CZ" sz="2200" dirty="0">
                <a:latin typeface="Bookman Old Style" panose="02050604050505020204" pitchFamily="18" charset="0"/>
              </a:rPr>
              <a:t> </a:t>
            </a:r>
            <a:r>
              <a:rPr lang="cs-CZ" sz="2200" dirty="0" err="1">
                <a:latin typeface="Bookman Old Style" panose="02050604050505020204" pitchFamily="18" charset="0"/>
              </a:rPr>
              <a:t>round</a:t>
            </a:r>
            <a:r>
              <a:rPr lang="cs-CZ" sz="2200" dirty="0">
                <a:latin typeface="Bookman Old Style" panose="02050604050505020204" pitchFamily="18" charset="0"/>
              </a:rPr>
              <a:t> </a:t>
            </a:r>
            <a:r>
              <a:rPr lang="cs-CZ" sz="2200" dirty="0" err="1">
                <a:latin typeface="Bookman Old Style" panose="02050604050505020204" pitchFamily="18" charset="0"/>
              </a:rPr>
              <a:t>of</a:t>
            </a:r>
            <a:r>
              <a:rPr lang="cs-CZ" sz="2200" dirty="0">
                <a:latin typeface="Bookman Old Style" panose="02050604050505020204" pitchFamily="18" charset="0"/>
              </a:rPr>
              <a:t> </a:t>
            </a:r>
            <a:r>
              <a:rPr lang="cs-CZ" sz="2200" dirty="0" err="1">
                <a:latin typeface="Bookman Old Style" panose="02050604050505020204" pitchFamily="18" charset="0"/>
              </a:rPr>
              <a:t>the</a:t>
            </a:r>
            <a:r>
              <a:rPr lang="cs-CZ" sz="2200" dirty="0">
                <a:latin typeface="Bookman Old Style" panose="02050604050505020204" pitchFamily="18" charset="0"/>
              </a:rPr>
              <a:t> </a:t>
            </a:r>
            <a:r>
              <a:rPr lang="cs-CZ" sz="2200" dirty="0" err="1">
                <a:latin typeface="Bookman Old Style" panose="02050604050505020204" pitchFamily="18" charset="0"/>
              </a:rPr>
              <a:t>competition</a:t>
            </a:r>
            <a:r>
              <a:rPr lang="en-US" dirty="0">
                <a:solidFill>
                  <a:schemeClr val="tx1"/>
                </a:solidFill>
                <a:latin typeface="+mn-ea"/>
                <a:cs typeface="+mn-ea"/>
              </a:rPr>
              <a:t/>
            </a:r>
            <a:br>
              <a:rPr lang="en-US" dirty="0">
                <a:solidFill>
                  <a:schemeClr val="tx1"/>
                </a:solidFill>
                <a:latin typeface="+mn-ea"/>
                <a:cs typeface="+mn-ea"/>
              </a:rPr>
            </a:br>
            <a:endParaRPr lang="cs-CZ" sz="2200" dirty="0">
              <a:latin typeface="Bookman Old Style" panose="02050604050505020204" pitchFamily="18" charset="0"/>
            </a:endParaRPr>
          </a:p>
          <a:p>
            <a:pPr eaLnBrk="1" hangingPunct="1"/>
            <a:endParaRPr lang="cs-CZ" altLang="en-US" sz="2200" dirty="0">
              <a:latin typeface="Bookman Old Style" panose="020506040505050202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0913" y="3648075"/>
            <a:ext cx="4921529" cy="32611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065" y="0"/>
            <a:ext cx="4504764" cy="3377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122238"/>
            <a:ext cx="10396537" cy="657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14388" y="866775"/>
            <a:ext cx="10407743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5400" b="1" u="sng" dirty="0" err="1">
                <a:solidFill>
                  <a:srgbClr val="FF0000"/>
                </a:solidFill>
              </a:rPr>
              <a:t>Our</a:t>
            </a:r>
            <a:r>
              <a:rPr lang="cs-CZ" sz="5400" b="1" u="sng" dirty="0">
                <a:solidFill>
                  <a:srgbClr val="FF0000"/>
                </a:solidFill>
              </a:rPr>
              <a:t> </a:t>
            </a:r>
            <a:r>
              <a:rPr lang="cs-CZ" sz="5400" b="1" u="sng" dirty="0" err="1">
                <a:solidFill>
                  <a:srgbClr val="FF0000"/>
                </a:solidFill>
              </a:rPr>
              <a:t>teachers</a:t>
            </a:r>
            <a:endParaRPr lang="cs-CZ" sz="54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>
          <a:xfrm>
            <a:off x="677863" y="2943225"/>
            <a:ext cx="8596312" cy="796925"/>
          </a:xfrm>
        </p:spPr>
        <p:txBody>
          <a:bodyPr/>
          <a:lstStyle/>
          <a:p>
            <a:pPr algn="ctr" eaLnBrk="1" hangingPunct="1"/>
            <a:r>
              <a:rPr lang="en-US" altLang="cs-CZ" sz="4400" b="1">
                <a:latin typeface="Bookman Old Style" panose="02050604050505020204" pitchFamily="18" charset="0"/>
              </a:rPr>
              <a:t>Thanks for your attention 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677863" y="327025"/>
            <a:ext cx="8596312" cy="546100"/>
          </a:xfrm>
        </p:spPr>
        <p:txBody>
          <a:bodyPr/>
          <a:lstStyle/>
          <a:p>
            <a:pPr algn="ctr" eaLnBrk="1" hangingPunct="1"/>
            <a:r>
              <a:rPr lang="en-US" altLang="cs-CZ" sz="2900" b="1">
                <a:latin typeface="Bookman Old Style" panose="02050604050505020204" pitchFamily="18" charset="0"/>
              </a:rPr>
              <a:t>Short information about Pilsen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863" y="1436688"/>
            <a:ext cx="8596312" cy="1879600"/>
          </a:xfrm>
        </p:spPr>
        <p:txBody>
          <a:bodyPr/>
          <a:lstStyle/>
          <a:p>
            <a:pPr eaLnBrk="1" hangingPunct="1"/>
            <a:r>
              <a:rPr lang="en-US" altLang="cs-CZ" sz="2400" b="1">
                <a:latin typeface="Bookman Old Style" panose="02050604050505020204" pitchFamily="18" charset="0"/>
              </a:rPr>
              <a:t>history:</a:t>
            </a:r>
            <a:r>
              <a:rPr lang="en-US" altLang="cs-CZ" sz="2400">
                <a:latin typeface="Bookman Old Style" panose="02050604050505020204" pitchFamily="18" charset="0"/>
              </a:rPr>
              <a:t> 1295 – city „New Pilsen“ was founded by Czech King Wenceslas II</a:t>
            </a:r>
          </a:p>
          <a:p>
            <a:pPr eaLnBrk="1" hangingPunct="1">
              <a:buFont typeface="Wingdings 3" panose="05040102010807070707" pitchFamily="18" charset="2"/>
              <a:buNone/>
            </a:pPr>
            <a:endParaRPr lang="cs-CZ" altLang="cs-CZ" sz="1000">
              <a:latin typeface="Bookman Old Style" panose="020506040505050202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cs-CZ" sz="2400" b="1">
                <a:latin typeface="Bookman Old Style" panose="02050604050505020204" pitchFamily="18" charset="0"/>
              </a:rPr>
              <a:t>nowadays</a:t>
            </a:r>
            <a:r>
              <a:rPr lang="en-US" altLang="cs-CZ" sz="2400">
                <a:latin typeface="Bookman Old Style" panose="02050604050505020204" pitchFamily="18" charset="0"/>
              </a:rPr>
              <a:t>: 4th biggest city in the CZR</a:t>
            </a:r>
            <a:r>
              <a:rPr lang="cs-CZ" altLang="cs-CZ" sz="2400">
                <a:latin typeface="Bookman Old Style" panose="02050604050505020204" pitchFamily="18" charset="0"/>
              </a:rPr>
              <a:t> </a:t>
            </a:r>
            <a:r>
              <a:rPr lang="en-US" altLang="cs-CZ" sz="2400">
                <a:latin typeface="Bookman Old Style" panose="02050604050505020204" pitchFamily="18" charset="0"/>
              </a:rPr>
              <a:t>– </a:t>
            </a:r>
            <a:r>
              <a:rPr lang="cs-CZ" altLang="cs-CZ" sz="2400">
                <a:latin typeface="Bookman Old Style" panose="02050604050505020204" pitchFamily="18" charset="0"/>
              </a:rPr>
              <a:t>125 km2, 165 000 </a:t>
            </a:r>
            <a:r>
              <a:rPr lang="en-US" altLang="cs-CZ" sz="2400">
                <a:latin typeface="Bookman Old Style" panose="02050604050505020204" pitchFamily="18" charset="0"/>
              </a:rPr>
              <a:t>inhabitants</a:t>
            </a:r>
            <a:r>
              <a:rPr lang="cs-CZ" altLang="cs-CZ" sz="2400">
                <a:latin typeface="Bookman Old Style" panose="02050604050505020204" pitchFamily="18" charset="0"/>
              </a:rPr>
              <a:t> </a:t>
            </a:r>
            <a:endParaRPr lang="en-US" altLang="cs-CZ" sz="2400">
              <a:latin typeface="Bookman Old Style" panose="02050604050505020204" pitchFamily="18" charset="0"/>
            </a:endParaRPr>
          </a:p>
        </p:txBody>
      </p:sp>
      <p:graphicFrame>
        <p:nvGraphicFramePr>
          <p:cNvPr id="4" name="Object 1031"/>
          <p:cNvGraphicFramePr>
            <a:graphicFrameLocks noChangeAspect="1"/>
          </p:cNvGraphicFramePr>
          <p:nvPr/>
        </p:nvGraphicFramePr>
        <p:xfrm>
          <a:off x="1244600" y="3736975"/>
          <a:ext cx="4618038" cy="279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Rastrový obrázek" r:id="rId4" imgW="3409524" imgH="2066667" progId="Paint.Picture">
                  <p:embed/>
                </p:oleObj>
              </mc:Choice>
              <mc:Fallback>
                <p:oleObj name="Rastrový obrázek" r:id="rId4" imgW="3409524" imgH="2066667" progId="Paint.Picture">
                  <p:embed/>
                  <p:pic>
                    <p:nvPicPr>
                      <p:cNvPr id="4" name="Object 10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4600" y="3736975"/>
                        <a:ext cx="4618038" cy="2798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033"/>
          <p:cNvSpPr>
            <a:spLocks noChangeArrowheads="1"/>
          </p:cNvSpPr>
          <p:nvPr/>
        </p:nvSpPr>
        <p:spPr bwMode="auto">
          <a:xfrm>
            <a:off x="2809875" y="5124450"/>
            <a:ext cx="1066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endParaRPr lang="cs-CZ" altLang="cs-CZ" sz="2000" b="1">
              <a:solidFill>
                <a:schemeClr val="accent2"/>
              </a:solidFill>
              <a:latin typeface="Century" panose="02040604050505020304" pitchFamily="18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4572000"/>
            <a:ext cx="21526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Klip01_WMV_Metropole.wm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5" y="5305425"/>
            <a:ext cx="342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8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2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8202"/>
                </p:tgtEl>
              </p:cMediaNode>
            </p:video>
          </p:childTnLst>
        </p:cTn>
      </p:par>
    </p:tnLst>
    <p:bldLst>
      <p:bldP spid="3" grpId="0" autoUpdateAnimBg="0"/>
      <p:bldP spid="6" grpId="0" build="p" autoUpdateAnimBg="0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8" descr="509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" r="11665"/>
          <a:stretch>
            <a:fillRect/>
          </a:stretch>
        </p:blipFill>
        <p:spPr bwMode="auto">
          <a:xfrm>
            <a:off x="0" y="523875"/>
            <a:ext cx="480695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151570"/>
              </p:ext>
            </p:extLst>
          </p:nvPr>
        </p:nvGraphicFramePr>
        <p:xfrm>
          <a:off x="0" y="3676650"/>
          <a:ext cx="5867400" cy="305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5" name="Rastrový obrázek" r:id="rId5" imgW="10523810" imgH="5401429" progId="Paint.Picture">
                  <p:embed/>
                </p:oleObj>
              </mc:Choice>
              <mc:Fallback>
                <p:oleObj name="Rastrový obrázek" r:id="rId5" imgW="10523810" imgH="5401429" progId="Paint.Picture">
                  <p:embed/>
                  <p:pic>
                    <p:nvPicPr>
                      <p:cNvPr id="16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467"/>
                      <a:stretch>
                        <a:fillRect/>
                      </a:stretch>
                    </p:blipFill>
                    <p:spPr bwMode="auto">
                      <a:xfrm>
                        <a:off x="0" y="3676650"/>
                        <a:ext cx="5867400" cy="305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33" descr="Kostel sv. Bartoloměje o Vánocích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" t="4002" r="5174"/>
          <a:stretch>
            <a:fillRect/>
          </a:stretch>
        </p:blipFill>
        <p:spPr bwMode="auto">
          <a:xfrm>
            <a:off x="4797072" y="248910"/>
            <a:ext cx="4367213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2336749"/>
              </p:ext>
            </p:extLst>
          </p:nvPr>
        </p:nvGraphicFramePr>
        <p:xfrm>
          <a:off x="7927934" y="2162175"/>
          <a:ext cx="4265613" cy="319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6" name="Rastrový obrázek" r:id="rId9" imgW="19504762" imgH="14628571" progId="Paint.Picture">
                  <p:embed/>
                </p:oleObj>
              </mc:Choice>
              <mc:Fallback>
                <p:oleObj name="Rastrový obrázek" r:id="rId9" imgW="19504762" imgH="14628571" progId="Paint.Picture">
                  <p:embed/>
                  <p:pic>
                    <p:nvPicPr>
                      <p:cNvPr id="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lum contras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7934" y="2162175"/>
                        <a:ext cx="4265613" cy="319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508551"/>
              </p:ext>
            </p:extLst>
          </p:nvPr>
        </p:nvGraphicFramePr>
        <p:xfrm>
          <a:off x="9264419" y="3585646"/>
          <a:ext cx="22860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7" name="Rastrový obrázek" r:id="rId11" imgW="14628571" imgH="19504762" progId="Paint.Picture">
                  <p:embed/>
                </p:oleObj>
              </mc:Choice>
              <mc:Fallback>
                <p:oleObj name="Rastrový obrázek" r:id="rId11" imgW="14628571" imgH="19504762" progId="Paint.Picture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lum contras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64419" y="3585646"/>
                        <a:ext cx="22860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3" descr="Západočeské muzeum v Plzni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3451225"/>
            <a:ext cx="4235450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677863" y="327025"/>
            <a:ext cx="8596312" cy="546100"/>
          </a:xfrm>
        </p:spPr>
        <p:txBody>
          <a:bodyPr/>
          <a:lstStyle/>
          <a:p>
            <a:pPr algn="ctr" eaLnBrk="1" hangingPunct="1"/>
            <a:r>
              <a:rPr lang="en-US" altLang="cs-CZ" sz="2900" b="1">
                <a:latin typeface="Bookman Old Style" panose="02050604050505020204" pitchFamily="18" charset="0"/>
              </a:rPr>
              <a:t>Education in Pilsen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863" y="1101725"/>
            <a:ext cx="4927600" cy="1573213"/>
          </a:xfrm>
        </p:spPr>
        <p:txBody>
          <a:bodyPr/>
          <a:lstStyle/>
          <a:p>
            <a:pPr eaLnBrk="1" hangingPunct="1"/>
            <a:r>
              <a:rPr lang="en-US" altLang="cs-CZ" sz="2400">
                <a:latin typeface="Bookman Old Style" panose="02050604050505020204" pitchFamily="18" charset="0"/>
              </a:rPr>
              <a:t>nursery and primary schools</a:t>
            </a:r>
          </a:p>
          <a:p>
            <a:pPr eaLnBrk="1" hangingPunct="1"/>
            <a:r>
              <a:rPr lang="en-US" altLang="cs-CZ" sz="2400" b="1">
                <a:latin typeface="Bookman Old Style" panose="02050604050505020204" pitchFamily="18" charset="0"/>
              </a:rPr>
              <a:t>secondary schools</a:t>
            </a:r>
          </a:p>
          <a:p>
            <a:pPr eaLnBrk="1" hangingPunct="1"/>
            <a:r>
              <a:rPr lang="en-US" altLang="cs-CZ" sz="2400">
                <a:latin typeface="Bookman Old Style" panose="02050604050505020204" pitchFamily="18" charset="0"/>
              </a:rPr>
              <a:t>universities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3" r="7832" b="10156"/>
          <a:stretch>
            <a:fillRect/>
          </a:stretch>
        </p:blipFill>
        <p:spPr bwMode="auto">
          <a:xfrm>
            <a:off x="522288" y="2728913"/>
            <a:ext cx="8905875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57" y="326262"/>
            <a:ext cx="5896942" cy="523150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677863" y="327025"/>
            <a:ext cx="8596312" cy="546100"/>
          </a:xfrm>
        </p:spPr>
        <p:txBody>
          <a:bodyPr/>
          <a:lstStyle/>
          <a:p>
            <a:pPr algn="ctr" eaLnBrk="1" hangingPunct="1"/>
            <a:r>
              <a:rPr lang="en-US" altLang="cs-CZ" sz="2900" b="1">
                <a:latin typeface="Bookman Old Style" panose="02050604050505020204" pitchFamily="18" charset="0"/>
              </a:rPr>
              <a:t>Basic information about our school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863" y="1701800"/>
            <a:ext cx="4699000" cy="4130675"/>
          </a:xfrm>
        </p:spPr>
        <p:txBody>
          <a:bodyPr/>
          <a:lstStyle/>
          <a:p>
            <a:pPr eaLnBrk="1" hangingPunct="1"/>
            <a:r>
              <a:rPr lang="en-US" altLang="cs-CZ" sz="2400" b="1" dirty="0">
                <a:latin typeface="Bookman Old Style" panose="02050604050505020204" pitchFamily="18" charset="0"/>
              </a:rPr>
              <a:t>creating</a:t>
            </a:r>
            <a:r>
              <a:rPr lang="en-US" altLang="cs-CZ" sz="2400" dirty="0">
                <a:latin typeface="Bookman Old Style" panose="02050604050505020204" pitchFamily="18" charset="0"/>
              </a:rPr>
              <a:t>: </a:t>
            </a:r>
            <a:r>
              <a:rPr lang="en-US" altLang="cs-CZ" sz="2400" b="1" dirty="0">
                <a:latin typeface="Bookman Old Style" panose="02050604050505020204" pitchFamily="18" charset="0"/>
              </a:rPr>
              <a:t>1st June 1999 </a:t>
            </a:r>
            <a:r>
              <a:rPr lang="cs-CZ" altLang="cs-CZ" sz="2400" dirty="0" smtClean="0">
                <a:latin typeface="Bookman Old Style" panose="02050604050505020204" pitchFamily="18" charset="0"/>
              </a:rPr>
              <a:t>by</a:t>
            </a:r>
            <a:r>
              <a:rPr lang="cs-CZ" altLang="cs-CZ" sz="2400" b="1" dirty="0" smtClean="0">
                <a:latin typeface="Bookman Old Style" panose="02050604050505020204" pitchFamily="18" charset="0"/>
              </a:rPr>
              <a:t> </a:t>
            </a:r>
            <a:r>
              <a:rPr lang="en-US" altLang="cs-CZ" sz="2400" dirty="0" smtClean="0">
                <a:latin typeface="Bookman Old Style" panose="02050604050505020204" pitchFamily="18" charset="0"/>
              </a:rPr>
              <a:t>merging </a:t>
            </a:r>
            <a:r>
              <a:rPr lang="en-US" altLang="cs-CZ" sz="2400" dirty="0">
                <a:latin typeface="Bookman Old Style" panose="02050604050505020204" pitchFamily="18" charset="0"/>
              </a:rPr>
              <a:t>of 2 vocational schools</a:t>
            </a:r>
            <a:endParaRPr lang="cs-CZ" altLang="cs-CZ" sz="2400" dirty="0">
              <a:latin typeface="Bookman Old Style" panose="02050604050505020204" pitchFamily="18" charset="0"/>
            </a:endParaRPr>
          </a:p>
          <a:p>
            <a:pPr eaLnBrk="1" hangingPunct="1">
              <a:buFont typeface="Wingdings 3" panose="05040102010807070707" pitchFamily="18" charset="2"/>
              <a:buNone/>
            </a:pPr>
            <a:endParaRPr lang="en-US" altLang="cs-CZ" sz="1000" dirty="0">
              <a:latin typeface="Bookman Old Style" panose="020506040505050202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cs-CZ" sz="2400" b="1" dirty="0">
                <a:latin typeface="Bookman Old Style" panose="02050604050505020204" pitchFamily="18" charset="0"/>
              </a:rPr>
              <a:t>nowadays</a:t>
            </a:r>
            <a:r>
              <a:rPr lang="en-US" altLang="cs-CZ" sz="2400" dirty="0">
                <a:latin typeface="Bookman Old Style" panose="02050604050505020204" pitchFamily="18" charset="0"/>
              </a:rPr>
              <a:t>: </a:t>
            </a:r>
            <a:r>
              <a:rPr lang="cs-CZ" altLang="cs-CZ" sz="2400" dirty="0" err="1">
                <a:latin typeface="Times New Roman" panose="02020603050405020304" pitchFamily="18" charset="0"/>
              </a:rPr>
              <a:t>about</a:t>
            </a:r>
            <a:r>
              <a:rPr lang="cs-CZ" altLang="cs-CZ" sz="2400" dirty="0">
                <a:latin typeface="Times New Roman" panose="02020603050405020304" pitchFamily="18" charset="0"/>
              </a:rPr>
              <a:t> </a:t>
            </a:r>
            <a:r>
              <a:rPr lang="en-US" altLang="cs-CZ" sz="2400" dirty="0">
                <a:latin typeface="Bookman Old Style" panose="02050604050505020204" pitchFamily="18" charset="0"/>
              </a:rPr>
              <a:t>8</a:t>
            </a:r>
            <a:r>
              <a:rPr lang="cs-CZ" altLang="cs-CZ" sz="2400" dirty="0">
                <a:latin typeface="Times New Roman" panose="02020603050405020304" pitchFamily="18" charset="0"/>
              </a:rPr>
              <a:t>00</a:t>
            </a:r>
            <a:r>
              <a:rPr lang="en-US" altLang="cs-CZ" sz="2400" dirty="0">
                <a:latin typeface="Bookman Old Style" panose="02050604050505020204" pitchFamily="18" charset="0"/>
              </a:rPr>
              <a:t> students – </a:t>
            </a:r>
            <a:r>
              <a:rPr lang="en-US" altLang="cs-CZ" sz="2400" b="1" dirty="0">
                <a:latin typeface="Bookman Old Style" panose="02050604050505020204" pitchFamily="18" charset="0"/>
              </a:rPr>
              <a:t>the biggest secondary vocational school in Pilsen and Karlovy Vary area</a:t>
            </a:r>
          </a:p>
          <a:p>
            <a:pPr eaLnBrk="1" hangingPunct="1">
              <a:spcBef>
                <a:spcPct val="0"/>
              </a:spcBef>
            </a:pPr>
            <a:r>
              <a:rPr lang="en-US" altLang="cs-CZ" sz="2400" dirty="0">
                <a:latin typeface="Bookman Old Style" panose="02050604050505020204" pitchFamily="18" charset="0"/>
              </a:rPr>
              <a:t>140 employees, of which 90 teachers </a:t>
            </a:r>
            <a:endParaRPr lang="en-US" altLang="cs-CZ" sz="2400" b="1" dirty="0">
              <a:latin typeface="Bookman Old Style" panose="02050604050505020204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477" y="1483463"/>
            <a:ext cx="4053385" cy="26232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64" y="3751579"/>
            <a:ext cx="4470471" cy="2570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188913" y="323850"/>
            <a:ext cx="9085262" cy="631825"/>
          </a:xfrm>
        </p:spPr>
        <p:txBody>
          <a:bodyPr/>
          <a:lstStyle/>
          <a:p>
            <a:pPr algn="ctr" eaLnBrk="1" hangingPunct="1"/>
            <a:r>
              <a:rPr lang="en-US" altLang="cs-CZ" sz="2900" b="1">
                <a:latin typeface="Bookman Old Style" panose="02050604050505020204" pitchFamily="18" charset="0"/>
              </a:rPr>
              <a:t>What do we offer …</a:t>
            </a:r>
            <a:endParaRPr lang="en-US" altLang="cs-CZ" sz="290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76275" y="1081088"/>
            <a:ext cx="4184650" cy="741362"/>
          </a:xfrm>
        </p:spPr>
        <p:txBody>
          <a:bodyPr/>
          <a:lstStyle/>
          <a:p>
            <a:pPr algn="ctr" eaLnBrk="1" hangingPunct="1"/>
            <a:r>
              <a:rPr lang="cs-CZ" altLang="cs-CZ" b="1">
                <a:latin typeface="Times New Roman" panose="02020603050405020304" pitchFamily="18" charset="0"/>
              </a:rPr>
              <a:t>Secondary education</a:t>
            </a:r>
            <a:r>
              <a:rPr lang="cs-CZ" altLang="cs-CZ" b="1">
                <a:latin typeface="Bookman Old Style" panose="02050604050505020204" pitchFamily="18" charset="0"/>
              </a:rPr>
              <a:t>                   </a:t>
            </a:r>
            <a:r>
              <a:rPr lang="cs-CZ" altLang="cs-CZ" sz="1600">
                <a:latin typeface="Bookman Old Style" panose="02050604050505020204" pitchFamily="18" charset="0"/>
              </a:rPr>
              <a:t>(4 year</a:t>
            </a:r>
            <a:r>
              <a:rPr lang="cs-CZ" altLang="cs-CZ" sz="1600">
                <a:latin typeface="Times New Roman" panose="02020603050405020304" pitchFamily="18" charset="0"/>
              </a:rPr>
              <a:t> study</a:t>
            </a:r>
            <a:r>
              <a:rPr lang="cs-CZ" altLang="cs-CZ" sz="1600">
                <a:latin typeface="Bookman Old Style" panose="02050604050505020204" pitchFamily="18" charset="0"/>
              </a:rPr>
              <a:t>, </a:t>
            </a:r>
            <a:r>
              <a:rPr lang="cs-CZ" altLang="cs-CZ" sz="1600">
                <a:latin typeface="Times New Roman" panose="02020603050405020304" pitchFamily="18" charset="0"/>
              </a:rPr>
              <a:t>finished by final examination</a:t>
            </a:r>
            <a:r>
              <a:rPr lang="cs-CZ" altLang="cs-CZ" sz="1600">
                <a:latin typeface="Bookman Old Style" panose="02050604050505020204" pitchFamily="18" charset="0"/>
              </a:rPr>
              <a:t>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6888" y="2265363"/>
            <a:ext cx="4184650" cy="4592637"/>
          </a:xfrm>
        </p:spPr>
        <p:txBody>
          <a:bodyPr/>
          <a:lstStyle/>
          <a:p>
            <a:pPr marL="444500" indent="-444500" eaLnBrk="1" hangingPunct="1">
              <a:lnSpc>
                <a:spcPct val="90000"/>
              </a:lnSpc>
            </a:pPr>
            <a:r>
              <a:rPr lang="cs-CZ" altLang="en-US" sz="1900" b="1">
                <a:latin typeface="Times New Roman" panose="02020603050405020304" pitchFamily="18" charset="0"/>
              </a:rPr>
              <a:t>Telecommunication</a:t>
            </a:r>
          </a:p>
          <a:p>
            <a:pPr marL="444500" indent="-444500" eaLnBrk="1" hangingPunct="1">
              <a:lnSpc>
                <a:spcPct val="90000"/>
              </a:lnSpc>
            </a:pPr>
            <a:r>
              <a:rPr lang="cs-CZ" altLang="en-US" sz="1900" b="1">
                <a:latin typeface="Times New Roman" panose="02020603050405020304" pitchFamily="18" charset="0"/>
              </a:rPr>
              <a:t>Information Technology </a:t>
            </a:r>
          </a:p>
          <a:p>
            <a:pPr marL="444500" indent="-444500" eaLnBrk="1" hangingPunct="1">
              <a:lnSpc>
                <a:spcPct val="90000"/>
              </a:lnSpc>
            </a:pPr>
            <a:r>
              <a:rPr lang="cs-CZ" altLang="en-US" sz="1900" b="1">
                <a:latin typeface="Times New Roman" panose="02020603050405020304" pitchFamily="18" charset="0"/>
              </a:rPr>
              <a:t>Mechanic of Electrical Engineering</a:t>
            </a:r>
          </a:p>
          <a:p>
            <a:pPr marL="444500" indent="-444500" eaLnBrk="1" hangingPunct="1">
              <a:lnSpc>
                <a:spcPct val="90000"/>
              </a:lnSpc>
            </a:pPr>
            <a:r>
              <a:rPr lang="cs-CZ" altLang="en-US" sz="1900" b="1">
                <a:latin typeface="Times New Roman" panose="02020603050405020304" pitchFamily="18" charset="0"/>
              </a:rPr>
              <a:t>Mechanic of Installation and Electro- Technique of Buildings</a:t>
            </a:r>
          </a:p>
          <a:p>
            <a:pPr marL="444500" indent="-444500" eaLnBrk="1" hangingPunct="1">
              <a:lnSpc>
                <a:spcPct val="90000"/>
              </a:lnSpc>
              <a:buFont typeface="Wingdings 3" panose="05040102010807070707" pitchFamily="18" charset="2"/>
              <a:buNone/>
            </a:pPr>
            <a:endParaRPr lang="cs-CZ" altLang="en-US" sz="1900" b="1">
              <a:latin typeface="Bookman Old Style" panose="02050604050505020204" pitchFamily="18" charset="0"/>
            </a:endParaRPr>
          </a:p>
          <a:p>
            <a:pPr marL="444500" indent="-444500" eaLnBrk="1" hangingPunct="1">
              <a:lnSpc>
                <a:spcPct val="90000"/>
              </a:lnSpc>
              <a:buFont typeface="Wingdings 3" panose="05040102010807070707" pitchFamily="18" charset="2"/>
              <a:buNone/>
            </a:pPr>
            <a:endParaRPr lang="cs-CZ" altLang="en-US" sz="1900">
              <a:latin typeface="Bookman Old Style" panose="02050604050505020204" pitchFamily="18" charset="0"/>
            </a:endParaRPr>
          </a:p>
          <a:p>
            <a:pPr marL="444500" indent="-444500" eaLnBrk="1" hangingPunct="1">
              <a:lnSpc>
                <a:spcPct val="90000"/>
              </a:lnSpc>
            </a:pPr>
            <a:endParaRPr lang="cs-CZ" altLang="en-US" sz="1300">
              <a:latin typeface="Bookman Old Style" panose="02050604050505020204" pitchFamily="18" charset="0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087938" y="1035050"/>
            <a:ext cx="4186237" cy="787400"/>
          </a:xfrm>
        </p:spPr>
        <p:txBody>
          <a:bodyPr/>
          <a:lstStyle/>
          <a:p>
            <a:pPr algn="ctr" eaLnBrk="1" hangingPunct="1"/>
            <a:r>
              <a:rPr lang="cs-CZ" altLang="cs-CZ" sz="2000" b="1">
                <a:latin typeface="Times New Roman" panose="02020603050405020304" pitchFamily="18" charset="0"/>
              </a:rPr>
              <a:t>Secondary skill training</a:t>
            </a:r>
            <a:r>
              <a:rPr lang="cs-CZ" altLang="cs-CZ" sz="2000" b="1">
                <a:latin typeface="Bookman Old Style" panose="02050604050505020204" pitchFamily="18" charset="0"/>
              </a:rPr>
              <a:t>                  </a:t>
            </a:r>
            <a:r>
              <a:rPr lang="cs-CZ" altLang="cs-CZ" sz="2000" b="1">
                <a:latin typeface="Times New Roman" panose="02020603050405020304" pitchFamily="18" charset="0"/>
              </a:rPr>
              <a:t>(</a:t>
            </a:r>
            <a:r>
              <a:rPr lang="cs-CZ" altLang="cs-CZ" sz="1400">
                <a:latin typeface="Times New Roman" panose="02020603050405020304" pitchFamily="18" charset="0"/>
              </a:rPr>
              <a:t>3 year skill study finished by vocational certificate</a:t>
            </a:r>
            <a:r>
              <a:rPr lang="cs-CZ" altLang="cs-CZ" sz="1400">
                <a:latin typeface="Bookman Old Style" panose="02050604050505020204" pitchFamily="18" charset="0"/>
              </a:rPr>
              <a:t>)</a:t>
            </a:r>
            <a:r>
              <a:rPr lang="cs-CZ" altLang="cs-CZ" sz="1400" b="1"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087938" y="1970088"/>
            <a:ext cx="4186237" cy="1660525"/>
          </a:xfrm>
        </p:spPr>
        <p:txBody>
          <a:bodyPr/>
          <a:lstStyle/>
          <a:p>
            <a:pPr eaLnBrk="1" hangingPunct="1"/>
            <a:r>
              <a:rPr lang="cs-CZ" altLang="cs-CZ" sz="2000" b="1" dirty="0" err="1">
                <a:latin typeface="Times New Roman" panose="02020603050405020304" pitchFamily="18" charset="0"/>
              </a:rPr>
              <a:t>Electrical</a:t>
            </a:r>
            <a:r>
              <a:rPr lang="cs-CZ" altLang="cs-CZ" sz="2000" b="1" dirty="0">
                <a:latin typeface="Times New Roman" panose="02020603050405020304" pitchFamily="18" charset="0"/>
              </a:rPr>
              <a:t> </a:t>
            </a:r>
            <a:r>
              <a:rPr lang="cs-CZ" altLang="cs-CZ" sz="2000" b="1" dirty="0" err="1">
                <a:latin typeface="Times New Roman" panose="02020603050405020304" pitchFamily="18" charset="0"/>
              </a:rPr>
              <a:t>Mechanic</a:t>
            </a:r>
            <a:r>
              <a:rPr lang="cs-CZ" altLang="cs-CZ" sz="2000" b="1" dirty="0">
                <a:latin typeface="Times New Roman" panose="02020603050405020304" pitchFamily="18" charset="0"/>
              </a:rPr>
              <a:t> </a:t>
            </a:r>
            <a:r>
              <a:rPr lang="cs-CZ" altLang="cs-CZ" sz="2000" b="1" dirty="0" err="1">
                <a:latin typeface="Times New Roman" panose="02020603050405020304" pitchFamily="18" charset="0"/>
              </a:rPr>
              <a:t>for</a:t>
            </a:r>
            <a:r>
              <a:rPr lang="cs-CZ" altLang="cs-CZ" sz="2000" b="1" dirty="0">
                <a:latin typeface="Times New Roman" panose="02020603050405020304" pitchFamily="18" charset="0"/>
              </a:rPr>
              <a:t> </a:t>
            </a:r>
            <a:r>
              <a:rPr lang="cs-CZ" altLang="cs-CZ" sz="2000" b="1" dirty="0" err="1">
                <a:latin typeface="Times New Roman" panose="02020603050405020304" pitchFamily="18" charset="0"/>
              </a:rPr>
              <a:t>Equipment</a:t>
            </a:r>
            <a:r>
              <a:rPr lang="cs-CZ" altLang="cs-CZ" sz="2000" b="1" dirty="0">
                <a:latin typeface="Times New Roman" panose="02020603050405020304" pitchFamily="18" charset="0"/>
              </a:rPr>
              <a:t> and </a:t>
            </a:r>
            <a:r>
              <a:rPr lang="cs-CZ" altLang="cs-CZ" sz="2000" b="1" dirty="0" err="1">
                <a:latin typeface="Times New Roman" panose="02020603050405020304" pitchFamily="18" charset="0"/>
              </a:rPr>
              <a:t>Appliances</a:t>
            </a:r>
          </a:p>
          <a:p>
            <a:pPr eaLnBrk="1" hangingPunct="1"/>
            <a:r>
              <a:rPr lang="cs-CZ" altLang="cs-CZ" sz="2000" b="1" dirty="0" err="1">
                <a:latin typeface="Times New Roman" panose="02020603050405020304" pitchFamily="18" charset="0"/>
              </a:rPr>
              <a:t>Electrician</a:t>
            </a:r>
            <a:r>
              <a:rPr lang="cs-CZ" altLang="cs-CZ" sz="2000" b="1" dirty="0">
                <a:latin typeface="Times New Roman" panose="02020603050405020304" pitchFamily="18" charset="0"/>
              </a:rPr>
              <a:t>- </a:t>
            </a:r>
            <a:r>
              <a:rPr lang="cs-CZ" altLang="cs-CZ" sz="2000" b="1" dirty="0" err="1">
                <a:latin typeface="Times New Roman" panose="02020603050405020304" pitchFamily="18" charset="0"/>
              </a:rPr>
              <a:t>Heavy</a:t>
            </a:r>
            <a:r>
              <a:rPr lang="cs-CZ" altLang="cs-CZ" sz="2000" b="1" dirty="0">
                <a:latin typeface="Times New Roman" panose="02020603050405020304" pitchFamily="18" charset="0"/>
              </a:rPr>
              <a:t> </a:t>
            </a:r>
            <a:r>
              <a:rPr lang="cs-CZ" altLang="cs-CZ" sz="2000" b="1" dirty="0" err="1">
                <a:latin typeface="Times New Roman" panose="02020603050405020304" pitchFamily="18" charset="0"/>
              </a:rPr>
              <a:t>Current</a:t>
            </a:r>
            <a:endParaRPr lang="cs-CZ" altLang="cs-CZ" sz="2000" b="1" dirty="0" err="1">
              <a:latin typeface="Times New Roman" panose="02020603050405020304" pitchFamily="18" charset="0"/>
              <a:cs typeface="Times New Roman"/>
            </a:endParaRPr>
          </a:p>
          <a:p>
            <a:pPr eaLnBrk="1" hangingPunct="1"/>
            <a:r>
              <a:rPr lang="cs-CZ" altLang="cs-CZ" sz="2000" b="1" dirty="0" err="1">
                <a:latin typeface="Times New Roman" panose="02020603050405020304" pitchFamily="18" charset="0"/>
              </a:rPr>
              <a:t>Electrician</a:t>
            </a:r>
            <a:r>
              <a:rPr lang="cs-CZ" altLang="cs-CZ" sz="2000" b="1" dirty="0">
                <a:latin typeface="Times New Roman" panose="02020603050405020304" pitchFamily="18" charset="0"/>
              </a:rPr>
              <a:t>- </a:t>
            </a:r>
            <a:r>
              <a:rPr lang="cs-CZ" altLang="cs-CZ" sz="2000" b="1" dirty="0" err="1">
                <a:latin typeface="Times New Roman" panose="02020603050405020304" pitchFamily="18" charset="0"/>
              </a:rPr>
              <a:t>Weak</a:t>
            </a:r>
            <a:r>
              <a:rPr lang="cs-CZ" altLang="cs-CZ" sz="2000" b="1" dirty="0">
                <a:latin typeface="Times New Roman" panose="02020603050405020304" pitchFamily="18" charset="0"/>
              </a:rPr>
              <a:t> </a:t>
            </a:r>
            <a:r>
              <a:rPr lang="cs-CZ" altLang="cs-CZ" sz="2000" b="1" dirty="0" err="1">
                <a:latin typeface="Times New Roman" panose="02020603050405020304" pitchFamily="18" charset="0"/>
              </a:rPr>
              <a:t>Current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822" y="3778627"/>
            <a:ext cx="4065977" cy="26870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allAtOnce"/>
      <p:bldP spid="5" grpId="0" build="p"/>
      <p:bldP spid="6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188913" y="363538"/>
            <a:ext cx="9085262" cy="631825"/>
          </a:xfrm>
        </p:spPr>
        <p:txBody>
          <a:bodyPr/>
          <a:lstStyle/>
          <a:p>
            <a:pPr algn="ctr" eaLnBrk="1" hangingPunct="1"/>
            <a:r>
              <a:rPr lang="en-AU" altLang="cs-CZ" sz="2900" b="1">
                <a:latin typeface="Bookman Old Style" panose="02050604050505020204" pitchFamily="18" charset="0"/>
              </a:rPr>
              <a:t>Other study branches</a:t>
            </a:r>
            <a:endParaRPr lang="en-AU" altLang="cs-CZ" sz="290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88913" y="1076325"/>
            <a:ext cx="4899025" cy="74136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cs-CZ" altLang="cs-CZ" sz="2800" b="1">
                <a:latin typeface="Times New Roman" panose="02020603050405020304" pitchFamily="18" charset="0"/>
              </a:rPr>
              <a:t>Additional, extension courses</a:t>
            </a:r>
            <a:r>
              <a:rPr lang="cs-CZ" altLang="cs-CZ" sz="2800" b="1">
                <a:latin typeface="Bookman Old Style" panose="02050604050505020204" pitchFamily="18" charset="0"/>
              </a:rPr>
              <a:t>                </a:t>
            </a:r>
            <a:r>
              <a:rPr lang="cs-CZ" altLang="cs-CZ" sz="1800">
                <a:latin typeface="Bookman Old Style" panose="02050604050505020204" pitchFamily="18" charset="0"/>
              </a:rPr>
              <a:t>(</a:t>
            </a:r>
            <a:r>
              <a:rPr lang="cs-CZ" altLang="cs-CZ" sz="1800">
                <a:latin typeface="Times New Roman" panose="02020603050405020304" pitchFamily="18" charset="0"/>
              </a:rPr>
              <a:t>2 or 3 year study finished by final examination</a:t>
            </a:r>
            <a:r>
              <a:rPr lang="cs-CZ" altLang="cs-CZ" sz="1800">
                <a:latin typeface="Bookman Old Style" panose="02050604050505020204" pitchFamily="18" charset="0"/>
              </a:rPr>
              <a:t>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4350" y="1970088"/>
            <a:ext cx="4186238" cy="1149350"/>
          </a:xfrm>
        </p:spPr>
        <p:txBody>
          <a:bodyPr>
            <a:normAutofit fontScale="92500"/>
          </a:bodyPr>
          <a:lstStyle/>
          <a:p>
            <a:pPr marL="444500" indent="-444500" eaLnBrk="1" hangingPunct="1"/>
            <a:r>
              <a:rPr lang="cs-CZ" altLang="cs-CZ" sz="2000" b="1">
                <a:latin typeface="Times New Roman" panose="02020603050405020304" pitchFamily="18" charset="0"/>
              </a:rPr>
              <a:t>Operating Electro - Technique</a:t>
            </a:r>
            <a:r>
              <a:rPr lang="cs-CZ" altLang="cs-CZ" sz="2000">
                <a:latin typeface="Times New Roman" panose="02020603050405020304" pitchFamily="18" charset="0"/>
              </a:rPr>
              <a:t> (distance study)</a:t>
            </a:r>
          </a:p>
          <a:p>
            <a:pPr marL="444500" indent="-444500" eaLnBrk="1" hangingPunct="1"/>
            <a:r>
              <a:rPr lang="cs-CZ" altLang="cs-CZ" sz="2000" b="1">
                <a:latin typeface="Times New Roman" panose="02020603050405020304" pitchFamily="18" charset="0"/>
              </a:rPr>
              <a:t>Electro.-Engineering</a:t>
            </a:r>
            <a:r>
              <a:rPr lang="cs-CZ" altLang="cs-CZ" sz="2000">
                <a:latin typeface="Bookman Old Style" panose="02050604050505020204" pitchFamily="18" charset="0"/>
              </a:rPr>
              <a:t> </a:t>
            </a:r>
            <a:r>
              <a:rPr lang="cs-CZ" altLang="cs-CZ" sz="2000">
                <a:latin typeface="Times New Roman" panose="02020603050405020304" pitchFamily="18" charset="0"/>
              </a:rPr>
              <a:t> </a:t>
            </a:r>
            <a:r>
              <a:rPr lang="cs-CZ" altLang="cs-CZ" sz="2000">
                <a:latin typeface="Bookman Old Style" panose="02050604050505020204" pitchFamily="18" charset="0"/>
              </a:rPr>
              <a:t>(d</a:t>
            </a:r>
            <a:r>
              <a:rPr lang="cs-CZ" altLang="cs-CZ" sz="2000">
                <a:latin typeface="Times New Roman" panose="02020603050405020304" pitchFamily="18" charset="0"/>
              </a:rPr>
              <a:t>aily study</a:t>
            </a:r>
            <a:r>
              <a:rPr lang="cs-CZ" altLang="cs-CZ" sz="2000">
                <a:latin typeface="Bookman Old Style" panose="02050604050505020204" pitchFamily="18" charset="0"/>
              </a:rPr>
              <a:t>)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087938" y="1035050"/>
            <a:ext cx="4473575" cy="787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cs-CZ" altLang="cs-CZ" b="1">
                <a:latin typeface="Times New Roman" panose="02020603050405020304" pitchFamily="18" charset="0"/>
              </a:rPr>
              <a:t>One year distance study</a:t>
            </a:r>
            <a:r>
              <a:rPr lang="cs-CZ" altLang="cs-CZ" b="1">
                <a:latin typeface="Bookman Old Style" panose="02050604050505020204" pitchFamily="18" charset="0"/>
              </a:rPr>
              <a:t> </a:t>
            </a:r>
            <a:endParaRPr lang="cs-CZ" altLang="cs-CZ" sz="160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cs-CZ" altLang="cs-CZ" sz="1600">
                <a:latin typeface="Times New Roman" panose="02020603050405020304" pitchFamily="18" charset="0"/>
              </a:rPr>
              <a:t>(finished by vocational certificate)</a:t>
            </a:r>
            <a:endParaRPr lang="cs-CZ" altLang="cs-CZ" sz="1600" b="1">
              <a:latin typeface="Times New Roman" panose="02020603050405020304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454650" y="1939925"/>
            <a:ext cx="4186238" cy="450850"/>
          </a:xfrm>
        </p:spPr>
        <p:txBody>
          <a:bodyPr/>
          <a:lstStyle/>
          <a:p>
            <a:pPr eaLnBrk="1" hangingPunct="1"/>
            <a:r>
              <a:rPr lang="cs-CZ" altLang="cs-CZ" sz="2000" b="1">
                <a:latin typeface="Times New Roman" panose="02020603050405020304" pitchFamily="18" charset="0"/>
              </a:rPr>
              <a:t>Electrician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209" y="2757054"/>
            <a:ext cx="4955762" cy="37138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/>
          <a:srcRect t="12695"/>
          <a:stretch/>
        </p:blipFill>
        <p:spPr>
          <a:xfrm>
            <a:off x="805218" y="3440273"/>
            <a:ext cx="4642507" cy="30306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allAtOnce"/>
      <p:bldP spid="5" grpId="0" build="p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677863" y="336550"/>
            <a:ext cx="5913437" cy="614363"/>
          </a:xfrm>
        </p:spPr>
        <p:txBody>
          <a:bodyPr/>
          <a:lstStyle/>
          <a:p>
            <a:pPr algn="ctr" eaLnBrk="1" hangingPunct="1"/>
            <a:r>
              <a:rPr lang="en-AU" altLang="cs-CZ" sz="2900" b="1">
                <a:latin typeface="Bookman Old Style" panose="02050604050505020204" pitchFamily="18" charset="0"/>
              </a:rPr>
              <a:t>Our activities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863" y="1487488"/>
            <a:ext cx="5913437" cy="42862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A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teaching of general and vocational subjects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endParaRPr lang="cs-CZ" sz="1600" dirty="0"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A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professional training </a:t>
            </a:r>
            <a:r>
              <a:rPr lang="en-A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– practice in companies</a:t>
            </a: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cs-CZ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A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vocational excursion of students and teachers into companies in the Czech Republic and abroad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3" charset="2"/>
              <a:buChar char=""/>
              <a:defRPr/>
            </a:pP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Brush Sem s.r.o., BMW Regensburg, ETD Transformátory a.s., Kopos Kolín a.s., </a:t>
            </a:r>
            <a:r>
              <a:rPr lang="cs-CZ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etc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.</a:t>
            </a:r>
            <a:endParaRPr lang="cs-CZ" sz="2800" dirty="0"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5217" t="10484"/>
          <a:stretch/>
        </p:blipFill>
        <p:spPr>
          <a:xfrm>
            <a:off x="7232899" y="336644"/>
            <a:ext cx="4613769" cy="28819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t="11905" b="4322"/>
          <a:stretch/>
        </p:blipFill>
        <p:spPr>
          <a:xfrm>
            <a:off x="7232899" y="3488053"/>
            <a:ext cx="4613769" cy="30855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863" y="427038"/>
            <a:ext cx="6078537" cy="6080125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A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further education of pedagogical staff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A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professional training and seminars </a:t>
            </a:r>
            <a:r>
              <a:rPr lang="cs-CZ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(</a:t>
            </a:r>
            <a:r>
              <a:rPr lang="cs-CZ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Elektrotechnical</a:t>
            </a:r>
            <a:r>
              <a:rPr lang="cs-CZ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 gild </a:t>
            </a:r>
            <a:r>
              <a:rPr lang="cs-CZ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Pilsen</a:t>
            </a:r>
            <a:r>
              <a:rPr lang="cs-CZ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 region, </a:t>
            </a:r>
            <a:r>
              <a:rPr lang="cs-CZ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ABB s.r.o., Siemens s.r.o., </a:t>
            </a:r>
            <a:r>
              <a:rPr lang="cs-CZ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etc</a:t>
            </a:r>
            <a:r>
              <a:rPr lang="cs-CZ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.)</a:t>
            </a:r>
            <a:endParaRPr lang="cs-CZ" sz="2800" dirty="0"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additional pedagogical study for teachers of vocational subjects</a:t>
            </a:r>
            <a:endParaRPr lang="cs-CZ" sz="2800" dirty="0"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A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grant projects </a:t>
            </a:r>
            <a:r>
              <a:rPr lang="cs-CZ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– KÚPK, Techmania Science Center, Nadace ČEZ, MŠMT, NAEP, atd.</a:t>
            </a:r>
          </a:p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A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public activities </a:t>
            </a:r>
            <a:r>
              <a:rPr lang="cs-CZ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– </a:t>
            </a:r>
            <a:r>
              <a:rPr lang="en-A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interactive exhibition „World of Physics“, open days, professional training, accredited EDCL, etc.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t="11241"/>
          <a:stretch/>
        </p:blipFill>
        <p:spPr>
          <a:xfrm>
            <a:off x="7430759" y="200025"/>
            <a:ext cx="4749317" cy="2897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372" y="3464956"/>
            <a:ext cx="4438183" cy="3328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2262</TotalTime>
  <Words>344</Words>
  <Application>Microsoft Office PowerPoint</Application>
  <PresentationFormat>Širokoúhlá obrazovka</PresentationFormat>
  <Paragraphs>60</Paragraphs>
  <Slides>12</Slides>
  <Notes>2</Notes>
  <HiddenSlides>0</HiddenSlides>
  <MMClips>1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22" baseType="lpstr">
      <vt:lpstr>Arial</vt:lpstr>
      <vt:lpstr>Bookman Old Style</vt:lpstr>
      <vt:lpstr>Calibri</vt:lpstr>
      <vt:lpstr>Century</vt:lpstr>
      <vt:lpstr>Times New Roman</vt:lpstr>
      <vt:lpstr>Trebuchet MS</vt:lpstr>
      <vt:lpstr>Wingdings</vt:lpstr>
      <vt:lpstr>Wingdings 3</vt:lpstr>
      <vt:lpstr>Faseta</vt:lpstr>
      <vt:lpstr>Rastrový obrázek</vt:lpstr>
      <vt:lpstr>Secondary Vocational School of Electrical Engineering Pilsen</vt:lpstr>
      <vt:lpstr>Short information about Pilsen</vt:lpstr>
      <vt:lpstr>Prezentace aplikace PowerPoint</vt:lpstr>
      <vt:lpstr>Education in Pilsen</vt:lpstr>
      <vt:lpstr>Basic information about our school</vt:lpstr>
      <vt:lpstr>What do we offer …</vt:lpstr>
      <vt:lpstr>Other study branches</vt:lpstr>
      <vt:lpstr>Our activities</vt:lpstr>
      <vt:lpstr>Prezentace aplikace PowerPoint</vt:lpstr>
      <vt:lpstr>Successes of our students</vt:lpstr>
      <vt:lpstr>Prezentace aplikace PowerPoint</vt:lpstr>
      <vt:lpstr>Thanks for your attention 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Střední odborné učiliště elektrotechnické Plzeň</dc:title>
  <dc:creator>Hana Benesova</dc:creator>
  <cp:lastModifiedBy>uzivatel</cp:lastModifiedBy>
  <cp:revision>71</cp:revision>
  <dcterms:created xsi:type="dcterms:W3CDTF">2014-10-04T19:54:01Z</dcterms:created>
  <dcterms:modified xsi:type="dcterms:W3CDTF">2017-10-13T09:24:33Z</dcterms:modified>
</cp:coreProperties>
</file>