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3" r:id="rId6"/>
    <p:sldId id="261" r:id="rId7"/>
    <p:sldId id="260" r:id="rId8"/>
    <p:sldId id="262"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1" autoAdjust="0"/>
    <p:restoredTop sz="94660"/>
  </p:normalViewPr>
  <p:slideViewPr>
    <p:cSldViewPr snapToGrid="0">
      <p:cViewPr varScale="1">
        <p:scale>
          <a:sx n="114" d="100"/>
          <a:sy n="114" d="100"/>
        </p:scale>
        <p:origin x="18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A2810E36-19B3-46F9-8890-6FEBAD893BC9}" type="datetimeFigureOut">
              <a:rPr lang="cs-CZ" smtClean="0"/>
              <a:t>24.01.2018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DEAA64-522B-414F-AC56-736C9E6FB696}" type="slidenum">
              <a:rPr lang="cs-CZ" smtClean="0"/>
              <a:t>‹#›</a:t>
            </a:fld>
            <a:endParaRPr lang="cs-CZ"/>
          </a:p>
        </p:txBody>
      </p:sp>
    </p:spTree>
    <p:extLst>
      <p:ext uri="{BB962C8B-B14F-4D97-AF65-F5344CB8AC3E}">
        <p14:creationId xmlns:p14="http://schemas.microsoft.com/office/powerpoint/2010/main" val="217037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2810E36-19B3-46F9-8890-6FEBAD893BC9}" type="datetimeFigureOut">
              <a:rPr lang="cs-CZ" smtClean="0"/>
              <a:t>24.01.2018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DEAA64-522B-414F-AC56-736C9E6FB696}" type="slidenum">
              <a:rPr lang="cs-CZ" smtClean="0"/>
              <a:t>‹#›</a:t>
            </a:fld>
            <a:endParaRPr lang="cs-CZ"/>
          </a:p>
        </p:txBody>
      </p:sp>
    </p:spTree>
    <p:extLst>
      <p:ext uri="{BB962C8B-B14F-4D97-AF65-F5344CB8AC3E}">
        <p14:creationId xmlns:p14="http://schemas.microsoft.com/office/powerpoint/2010/main" val="1827910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2810E36-19B3-46F9-8890-6FEBAD893BC9}" type="datetimeFigureOut">
              <a:rPr lang="cs-CZ" smtClean="0"/>
              <a:t>24.01.2018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DEAA64-522B-414F-AC56-736C9E6FB696}" type="slidenum">
              <a:rPr lang="cs-CZ" smtClean="0"/>
              <a:t>‹#›</a:t>
            </a:fld>
            <a:endParaRPr lang="cs-CZ"/>
          </a:p>
        </p:txBody>
      </p:sp>
    </p:spTree>
    <p:extLst>
      <p:ext uri="{BB962C8B-B14F-4D97-AF65-F5344CB8AC3E}">
        <p14:creationId xmlns:p14="http://schemas.microsoft.com/office/powerpoint/2010/main" val="894325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2810E36-19B3-46F9-8890-6FEBAD893BC9}" type="datetimeFigureOut">
              <a:rPr lang="cs-CZ" smtClean="0"/>
              <a:t>24.01.2018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DEAA64-522B-414F-AC56-736C9E6FB696}" type="slidenum">
              <a:rPr lang="cs-CZ" smtClean="0"/>
              <a:t>‹#›</a:t>
            </a:fld>
            <a:endParaRPr lang="cs-CZ"/>
          </a:p>
        </p:txBody>
      </p:sp>
    </p:spTree>
    <p:extLst>
      <p:ext uri="{BB962C8B-B14F-4D97-AF65-F5344CB8AC3E}">
        <p14:creationId xmlns:p14="http://schemas.microsoft.com/office/powerpoint/2010/main" val="405725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A2810E36-19B3-46F9-8890-6FEBAD893BC9}" type="datetimeFigureOut">
              <a:rPr lang="cs-CZ" smtClean="0"/>
              <a:t>24.01.2018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DEAA64-522B-414F-AC56-736C9E6FB696}" type="slidenum">
              <a:rPr lang="cs-CZ" smtClean="0"/>
              <a:t>‹#›</a:t>
            </a:fld>
            <a:endParaRPr lang="cs-CZ"/>
          </a:p>
        </p:txBody>
      </p:sp>
    </p:spTree>
    <p:extLst>
      <p:ext uri="{BB962C8B-B14F-4D97-AF65-F5344CB8AC3E}">
        <p14:creationId xmlns:p14="http://schemas.microsoft.com/office/powerpoint/2010/main" val="2383266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A2810E36-19B3-46F9-8890-6FEBAD893BC9}" type="datetimeFigureOut">
              <a:rPr lang="cs-CZ" smtClean="0"/>
              <a:t>24.01.2018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ADEAA64-522B-414F-AC56-736C9E6FB696}" type="slidenum">
              <a:rPr lang="cs-CZ" smtClean="0"/>
              <a:t>‹#›</a:t>
            </a:fld>
            <a:endParaRPr lang="cs-CZ"/>
          </a:p>
        </p:txBody>
      </p:sp>
    </p:spTree>
    <p:extLst>
      <p:ext uri="{BB962C8B-B14F-4D97-AF65-F5344CB8AC3E}">
        <p14:creationId xmlns:p14="http://schemas.microsoft.com/office/powerpoint/2010/main" val="709620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A2810E36-19B3-46F9-8890-6FEBAD893BC9}" type="datetimeFigureOut">
              <a:rPr lang="cs-CZ" smtClean="0"/>
              <a:t>24.01.2018</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ADEAA64-522B-414F-AC56-736C9E6FB696}" type="slidenum">
              <a:rPr lang="cs-CZ" smtClean="0"/>
              <a:t>‹#›</a:t>
            </a:fld>
            <a:endParaRPr lang="cs-CZ"/>
          </a:p>
        </p:txBody>
      </p:sp>
    </p:spTree>
    <p:extLst>
      <p:ext uri="{BB962C8B-B14F-4D97-AF65-F5344CB8AC3E}">
        <p14:creationId xmlns:p14="http://schemas.microsoft.com/office/powerpoint/2010/main" val="1810452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A2810E36-19B3-46F9-8890-6FEBAD893BC9}" type="datetimeFigureOut">
              <a:rPr lang="cs-CZ" smtClean="0"/>
              <a:t>24.01.2018</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6ADEAA64-522B-414F-AC56-736C9E6FB696}" type="slidenum">
              <a:rPr lang="cs-CZ" smtClean="0"/>
              <a:t>‹#›</a:t>
            </a:fld>
            <a:endParaRPr lang="cs-CZ"/>
          </a:p>
        </p:txBody>
      </p:sp>
    </p:spTree>
    <p:extLst>
      <p:ext uri="{BB962C8B-B14F-4D97-AF65-F5344CB8AC3E}">
        <p14:creationId xmlns:p14="http://schemas.microsoft.com/office/powerpoint/2010/main" val="2780530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810E36-19B3-46F9-8890-6FEBAD893BC9}" type="datetimeFigureOut">
              <a:rPr lang="cs-CZ" smtClean="0"/>
              <a:t>24.01.2018</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6ADEAA64-522B-414F-AC56-736C9E6FB696}" type="slidenum">
              <a:rPr lang="cs-CZ" smtClean="0"/>
              <a:t>‹#›</a:t>
            </a:fld>
            <a:endParaRPr lang="cs-CZ"/>
          </a:p>
        </p:txBody>
      </p:sp>
    </p:spTree>
    <p:extLst>
      <p:ext uri="{BB962C8B-B14F-4D97-AF65-F5344CB8AC3E}">
        <p14:creationId xmlns:p14="http://schemas.microsoft.com/office/powerpoint/2010/main" val="2248425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A2810E36-19B3-46F9-8890-6FEBAD893BC9}" type="datetimeFigureOut">
              <a:rPr lang="cs-CZ" smtClean="0"/>
              <a:t>24.01.2018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ADEAA64-522B-414F-AC56-736C9E6FB696}" type="slidenum">
              <a:rPr lang="cs-CZ" smtClean="0"/>
              <a:t>‹#›</a:t>
            </a:fld>
            <a:endParaRPr lang="cs-CZ"/>
          </a:p>
        </p:txBody>
      </p:sp>
    </p:spTree>
    <p:extLst>
      <p:ext uri="{BB962C8B-B14F-4D97-AF65-F5344CB8AC3E}">
        <p14:creationId xmlns:p14="http://schemas.microsoft.com/office/powerpoint/2010/main" val="117666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A2810E36-19B3-46F9-8890-6FEBAD893BC9}" type="datetimeFigureOut">
              <a:rPr lang="cs-CZ" smtClean="0"/>
              <a:t>24.01.2018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ADEAA64-522B-414F-AC56-736C9E6FB696}" type="slidenum">
              <a:rPr lang="cs-CZ" smtClean="0"/>
              <a:t>‹#›</a:t>
            </a:fld>
            <a:endParaRPr lang="cs-CZ"/>
          </a:p>
        </p:txBody>
      </p:sp>
    </p:spTree>
    <p:extLst>
      <p:ext uri="{BB962C8B-B14F-4D97-AF65-F5344CB8AC3E}">
        <p14:creationId xmlns:p14="http://schemas.microsoft.com/office/powerpoint/2010/main" val="1861281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10E36-19B3-46F9-8890-6FEBAD893BC9}" type="datetimeFigureOut">
              <a:rPr lang="cs-CZ" smtClean="0"/>
              <a:t>24.01.2018</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DEAA64-522B-414F-AC56-736C9E6FB696}" type="slidenum">
              <a:rPr lang="cs-CZ" smtClean="0"/>
              <a:t>‹#›</a:t>
            </a:fld>
            <a:endParaRPr lang="cs-CZ"/>
          </a:p>
        </p:txBody>
      </p:sp>
    </p:spTree>
    <p:extLst>
      <p:ext uri="{BB962C8B-B14F-4D97-AF65-F5344CB8AC3E}">
        <p14:creationId xmlns:p14="http://schemas.microsoft.com/office/powerpoint/2010/main" val="28358392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3054" y="0"/>
            <a:ext cx="6928946" cy="4619297"/>
          </a:xfrm>
          <a:prstGeom prst="rect">
            <a:avLst/>
          </a:prstGeom>
        </p:spPr>
      </p:pic>
      <p:sp>
        <p:nvSpPr>
          <p:cNvPr id="2" name="Nadpis 1"/>
          <p:cNvSpPr>
            <a:spLocks noGrp="1"/>
          </p:cNvSpPr>
          <p:nvPr>
            <p:ph type="ctrTitle"/>
          </p:nvPr>
        </p:nvSpPr>
        <p:spPr>
          <a:xfrm>
            <a:off x="0" y="299544"/>
            <a:ext cx="5263054" cy="2254087"/>
          </a:xfrm>
        </p:spPr>
        <p:txBody>
          <a:bodyPr>
            <a:normAutofit fontScale="90000"/>
          </a:bodyPr>
          <a:lstStyle/>
          <a:p>
            <a:r>
              <a:rPr lang="en-US" b="1" dirty="0"/>
              <a:t>1st day October 15</a:t>
            </a:r>
            <a:br>
              <a:rPr lang="en-US" b="1" dirty="0"/>
            </a:br>
            <a:endParaRPr lang="cs-CZ" b="1" dirty="0"/>
          </a:p>
        </p:txBody>
      </p:sp>
      <p:sp>
        <p:nvSpPr>
          <p:cNvPr id="3" name="Podnadpis 2"/>
          <p:cNvSpPr>
            <a:spLocks noGrp="1"/>
          </p:cNvSpPr>
          <p:nvPr>
            <p:ph type="subTitle" idx="1"/>
          </p:nvPr>
        </p:nvSpPr>
        <p:spPr>
          <a:xfrm>
            <a:off x="3048000" y="5202238"/>
            <a:ext cx="9144000" cy="1655762"/>
          </a:xfrm>
        </p:spPr>
        <p:txBody>
          <a:bodyPr>
            <a:normAutofit/>
          </a:bodyPr>
          <a:lstStyle/>
          <a:p>
            <a:r>
              <a:rPr lang="en-US" dirty="0"/>
              <a:t>All groups (Poland, Spain, Italy; Romania </a:t>
            </a:r>
            <a:r>
              <a:rPr lang="en-US" dirty="0" err="1"/>
              <a:t>apologised</a:t>
            </a:r>
            <a:r>
              <a:rPr lang="en-US" dirty="0"/>
              <a:t> and did not come) arrived and were</a:t>
            </a:r>
          </a:p>
          <a:p>
            <a:r>
              <a:rPr lang="en-US" dirty="0"/>
              <a:t>accommodated at the school hostel.</a:t>
            </a:r>
            <a:endParaRPr lang="cs-CZ"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27" y="2001838"/>
            <a:ext cx="4800600" cy="3200400"/>
          </a:xfrm>
          <a:prstGeom prst="rect">
            <a:avLst/>
          </a:prstGeom>
        </p:spPr>
      </p:pic>
    </p:spTree>
    <p:extLst>
      <p:ext uri="{BB962C8B-B14F-4D97-AF65-F5344CB8AC3E}">
        <p14:creationId xmlns:p14="http://schemas.microsoft.com/office/powerpoint/2010/main" val="3367361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6th </a:t>
            </a:r>
            <a:r>
              <a:rPr lang="cs-CZ" b="1" dirty="0" err="1"/>
              <a:t>day</a:t>
            </a:r>
            <a:r>
              <a:rPr lang="cs-CZ" b="1" dirty="0"/>
              <a:t> </a:t>
            </a:r>
            <a:r>
              <a:rPr lang="cs-CZ" b="1" dirty="0" err="1"/>
              <a:t>October</a:t>
            </a:r>
            <a:r>
              <a:rPr lang="cs-CZ" b="1" dirty="0"/>
              <a:t> 20</a:t>
            </a:r>
          </a:p>
        </p:txBody>
      </p:sp>
      <p:sp>
        <p:nvSpPr>
          <p:cNvPr id="3" name="Zástupný symbol pro obsah 2"/>
          <p:cNvSpPr>
            <a:spLocks noGrp="1"/>
          </p:cNvSpPr>
          <p:nvPr>
            <p:ph idx="1"/>
          </p:nvPr>
        </p:nvSpPr>
        <p:spPr/>
        <p:txBody>
          <a:bodyPr/>
          <a:lstStyle/>
          <a:p>
            <a:r>
              <a:rPr lang="en-US" dirty="0"/>
              <a:t>The last day of this activity we spent in Prague. Prague is the capital and largest city of the</a:t>
            </a:r>
            <a:r>
              <a:rPr lang="cs-CZ" dirty="0"/>
              <a:t> </a:t>
            </a:r>
            <a:r>
              <a:rPr lang="en-US" dirty="0"/>
              <a:t>Czech Republic. It is the 14th largest city in the European Union. It is also the historical</a:t>
            </a:r>
            <a:r>
              <a:rPr lang="cs-CZ" dirty="0"/>
              <a:t> </a:t>
            </a:r>
            <a:r>
              <a:rPr lang="en-US" dirty="0"/>
              <a:t>capital of Bohemia. Situated in the north-west of the country on the Vltava River, the city is</a:t>
            </a:r>
            <a:r>
              <a:rPr lang="cs-CZ" dirty="0"/>
              <a:t> </a:t>
            </a:r>
            <a:r>
              <a:rPr lang="en-US" dirty="0"/>
              <a:t>home to about 1.4 million people.</a:t>
            </a:r>
            <a:endParaRPr lang="cs-CZ" dirty="0"/>
          </a:p>
          <a:p>
            <a:r>
              <a:rPr lang="en-US" dirty="0"/>
              <a:t>During the sightseeing we were guided by the professional guide who showed us the</a:t>
            </a:r>
            <a:r>
              <a:rPr lang="cs-CZ" dirty="0"/>
              <a:t> </a:t>
            </a:r>
            <a:r>
              <a:rPr lang="en-US" dirty="0"/>
              <a:t>historical part of the city and Prague castle, talked about the history of the city and the CR and</a:t>
            </a:r>
            <a:r>
              <a:rPr lang="cs-CZ" dirty="0"/>
              <a:t> </a:t>
            </a:r>
            <a:r>
              <a:rPr lang="en-US" dirty="0"/>
              <a:t>showed us all important sights.</a:t>
            </a:r>
            <a:endParaRPr lang="cs-CZ" dirty="0"/>
          </a:p>
        </p:txBody>
      </p:sp>
    </p:spTree>
    <p:extLst>
      <p:ext uri="{BB962C8B-B14F-4D97-AF65-F5344CB8AC3E}">
        <p14:creationId xmlns:p14="http://schemas.microsoft.com/office/powerpoint/2010/main" val="1466850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985" y="4191981"/>
            <a:ext cx="3902177" cy="2601451"/>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805" y="1521279"/>
            <a:ext cx="4988066" cy="3119547"/>
          </a:xfrm>
          <a:prstGeom prst="rect">
            <a:avLst/>
          </a:prstGeom>
        </p:spPr>
      </p:pic>
      <p:sp>
        <p:nvSpPr>
          <p:cNvPr id="2" name="Nadpis 1"/>
          <p:cNvSpPr>
            <a:spLocks noGrp="1"/>
          </p:cNvSpPr>
          <p:nvPr>
            <p:ph type="title"/>
          </p:nvPr>
        </p:nvSpPr>
        <p:spPr/>
        <p:txBody>
          <a:bodyPr>
            <a:noAutofit/>
          </a:bodyPr>
          <a:lstStyle/>
          <a:p>
            <a:r>
              <a:rPr lang="en-US" sz="2000" dirty="0">
                <a:latin typeface="+mn-lt"/>
              </a:rPr>
              <a:t>At the end of the day we evaluated the whole learning activity. We prepared the evaluation</a:t>
            </a:r>
            <a:br>
              <a:rPr lang="en-US" sz="2000" dirty="0">
                <a:latin typeface="+mn-lt"/>
              </a:rPr>
            </a:br>
            <a:r>
              <a:rPr lang="en-US" sz="2000" dirty="0">
                <a:latin typeface="+mn-lt"/>
              </a:rPr>
              <a:t>questionnaire and all participants filled it. Then we used the results for evaluation of this</a:t>
            </a:r>
            <a:br>
              <a:rPr lang="en-US" sz="2000" dirty="0">
                <a:latin typeface="+mn-lt"/>
              </a:rPr>
            </a:br>
            <a:r>
              <a:rPr lang="en-US" sz="2000" dirty="0">
                <a:latin typeface="+mn-lt"/>
              </a:rPr>
              <a:t>learning activity.</a:t>
            </a:r>
            <a:endParaRPr lang="cs-CZ" sz="2000" dirty="0">
              <a:latin typeface="+mn-lt"/>
            </a:endParaRPr>
          </a:p>
        </p:txBody>
      </p:sp>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7723" y="1255809"/>
            <a:ext cx="5475732" cy="3650488"/>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3970" y="4085464"/>
            <a:ext cx="3861619" cy="2574413"/>
          </a:xfrm>
          <a:prstGeom prst="rect">
            <a:avLst/>
          </a:prstGeom>
        </p:spPr>
      </p:pic>
    </p:spTree>
    <p:extLst>
      <p:ext uri="{BB962C8B-B14F-4D97-AF65-F5344CB8AC3E}">
        <p14:creationId xmlns:p14="http://schemas.microsoft.com/office/powerpoint/2010/main" val="1244905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7th </a:t>
            </a:r>
            <a:r>
              <a:rPr lang="cs-CZ" b="1" dirty="0" err="1"/>
              <a:t>day</a:t>
            </a:r>
            <a:r>
              <a:rPr lang="cs-CZ" b="1" dirty="0"/>
              <a:t> </a:t>
            </a:r>
            <a:r>
              <a:rPr lang="cs-CZ" b="1" dirty="0" err="1"/>
              <a:t>October</a:t>
            </a:r>
            <a:r>
              <a:rPr lang="cs-CZ" b="1" dirty="0"/>
              <a:t> 21</a:t>
            </a:r>
          </a:p>
        </p:txBody>
      </p:sp>
      <p:sp>
        <p:nvSpPr>
          <p:cNvPr id="3" name="Zástupný symbol pro obsah 2"/>
          <p:cNvSpPr>
            <a:spLocks noGrp="1"/>
          </p:cNvSpPr>
          <p:nvPr>
            <p:ph idx="1"/>
          </p:nvPr>
        </p:nvSpPr>
        <p:spPr/>
        <p:txBody>
          <a:bodyPr/>
          <a:lstStyle/>
          <a:p>
            <a:r>
              <a:rPr lang="en-US" dirty="0"/>
              <a:t>We said goodbye to each other and all groups returned to their home countries.</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7485" y="2270498"/>
            <a:ext cx="6755892" cy="4503928"/>
          </a:xfrm>
          <a:prstGeom prst="rect">
            <a:avLst/>
          </a:prstGeom>
        </p:spPr>
      </p:pic>
    </p:spTree>
    <p:extLst>
      <p:ext uri="{BB962C8B-B14F-4D97-AF65-F5344CB8AC3E}">
        <p14:creationId xmlns:p14="http://schemas.microsoft.com/office/powerpoint/2010/main" val="2336218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2nd day October 16</a:t>
            </a:r>
            <a:endParaRPr lang="cs-CZ" b="1" dirty="0"/>
          </a:p>
        </p:txBody>
      </p:sp>
      <p:sp>
        <p:nvSpPr>
          <p:cNvPr id="3" name="Zástupný symbol pro obsah 2"/>
          <p:cNvSpPr>
            <a:spLocks noGrp="1"/>
          </p:cNvSpPr>
          <p:nvPr>
            <p:ph idx="1"/>
          </p:nvPr>
        </p:nvSpPr>
        <p:spPr/>
        <p:txBody>
          <a:bodyPr>
            <a:normAutofit/>
          </a:bodyPr>
          <a:lstStyle/>
          <a:p>
            <a:r>
              <a:rPr lang="en-US" sz="2000" dirty="0"/>
              <a:t>The groups were officially welcomed and greeted by the headmaster of the school</a:t>
            </a:r>
            <a:r>
              <a:rPr lang="cs-CZ" sz="2000" dirty="0"/>
              <a:t> </a:t>
            </a:r>
            <a:r>
              <a:rPr lang="en-US" sz="2000" dirty="0"/>
              <a:t>Mr. Jaroslav </a:t>
            </a:r>
            <a:r>
              <a:rPr lang="en-US" sz="2000" dirty="0" err="1"/>
              <a:t>Černý</a:t>
            </a:r>
            <a:r>
              <a:rPr lang="en-US" sz="2000" dirty="0"/>
              <a:t> at SOUE.</a:t>
            </a:r>
            <a:endParaRPr lang="cs-CZ" sz="2000" dirty="0"/>
          </a:p>
          <a:p>
            <a:r>
              <a:rPr lang="en-US" sz="2000" dirty="0"/>
              <a:t>After that we prepared ice-break activity for students and teachers to get to known each other</a:t>
            </a:r>
            <a:r>
              <a:rPr lang="cs-CZ" sz="2000" dirty="0"/>
              <a:t> </a:t>
            </a:r>
            <a:r>
              <a:rPr lang="en-US" sz="2000" dirty="0"/>
              <a:t>better and to improve future communication among all participants. The Czech students</a:t>
            </a:r>
            <a:r>
              <a:rPr lang="cs-CZ" sz="2000" dirty="0"/>
              <a:t> </a:t>
            </a:r>
            <a:r>
              <a:rPr lang="en-US" sz="2000" dirty="0"/>
              <a:t>prepared and presented several power point presentations in English – about Czech system of</a:t>
            </a:r>
            <a:r>
              <a:rPr lang="cs-CZ" sz="2000" dirty="0"/>
              <a:t> </a:t>
            </a:r>
            <a:r>
              <a:rPr lang="en-US" sz="2000" dirty="0"/>
              <a:t>education, our school and Czech folk open-air museums (</a:t>
            </a:r>
            <a:r>
              <a:rPr lang="en-US" sz="2000" dirty="0" err="1"/>
              <a:t>skanzens</a:t>
            </a:r>
            <a:r>
              <a:rPr lang="en-US" sz="2000" dirty="0"/>
              <a:t>).</a:t>
            </a:r>
            <a:endParaRPr lang="cs-CZ" sz="2000" dirty="0"/>
          </a:p>
          <a:p>
            <a:r>
              <a:rPr lang="en-US" sz="2000" dirty="0"/>
              <a:t>In the evening we prepared bowling match again in international teams – students and</a:t>
            </a:r>
            <a:r>
              <a:rPr lang="cs-CZ" sz="2000" dirty="0"/>
              <a:t> </a:t>
            </a:r>
            <a:r>
              <a:rPr lang="en-US" sz="2000" dirty="0"/>
              <a:t>teachers as well participated in it.</a:t>
            </a:r>
            <a:endParaRPr lang="cs-CZ" sz="20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48" y="4363921"/>
            <a:ext cx="3488871" cy="2325914"/>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256" y="4120806"/>
            <a:ext cx="3853544" cy="2569029"/>
          </a:xfrm>
          <a:prstGeom prst="rect">
            <a:avLst/>
          </a:prstGeom>
        </p:spPr>
      </p:pic>
    </p:spTree>
    <p:extLst>
      <p:ext uri="{BB962C8B-B14F-4D97-AF65-F5344CB8AC3E}">
        <p14:creationId xmlns:p14="http://schemas.microsoft.com/office/powerpoint/2010/main" val="2116823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898" y="342900"/>
            <a:ext cx="9209486" cy="6139657"/>
          </a:xfrm>
        </p:spPr>
      </p:pic>
    </p:spTree>
    <p:extLst>
      <p:ext uri="{BB962C8B-B14F-4D97-AF65-F5344CB8AC3E}">
        <p14:creationId xmlns:p14="http://schemas.microsoft.com/office/powerpoint/2010/main" val="4128117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3400"/>
            <a:ext cx="2688336" cy="1792224"/>
          </a:xfrm>
          <a:prstGeom prst="rect">
            <a:avLst/>
          </a:prstGeom>
        </p:spPr>
      </p:pic>
      <p:sp>
        <p:nvSpPr>
          <p:cNvPr id="2" name="Nadpis 1"/>
          <p:cNvSpPr>
            <a:spLocks noGrp="1"/>
          </p:cNvSpPr>
          <p:nvPr>
            <p:ph type="title"/>
          </p:nvPr>
        </p:nvSpPr>
        <p:spPr/>
        <p:txBody>
          <a:bodyPr/>
          <a:lstStyle/>
          <a:p>
            <a:r>
              <a:rPr lang="cs-CZ" b="1" dirty="0"/>
              <a:t>3rd </a:t>
            </a:r>
            <a:r>
              <a:rPr lang="cs-CZ" b="1" dirty="0" err="1"/>
              <a:t>day</a:t>
            </a:r>
            <a:r>
              <a:rPr lang="cs-CZ" b="1" dirty="0"/>
              <a:t> </a:t>
            </a:r>
            <a:r>
              <a:rPr lang="cs-CZ" b="1" dirty="0" err="1"/>
              <a:t>October</a:t>
            </a:r>
            <a:r>
              <a:rPr lang="cs-CZ" b="1" dirty="0"/>
              <a:t> 17</a:t>
            </a:r>
          </a:p>
        </p:txBody>
      </p:sp>
      <p:sp>
        <p:nvSpPr>
          <p:cNvPr id="3" name="Zástupný symbol pro obsah 2"/>
          <p:cNvSpPr>
            <a:spLocks noGrp="1"/>
          </p:cNvSpPr>
          <p:nvPr>
            <p:ph idx="1"/>
          </p:nvPr>
        </p:nvSpPr>
        <p:spPr>
          <a:xfrm>
            <a:off x="838200" y="1825624"/>
            <a:ext cx="10515600" cy="5032375"/>
          </a:xfrm>
        </p:spPr>
        <p:txBody>
          <a:bodyPr>
            <a:normAutofit/>
          </a:bodyPr>
          <a:lstStyle/>
          <a:p>
            <a:r>
              <a:rPr lang="en-US" sz="2000" dirty="0"/>
              <a:t>The day started with official welcome at Pilsen region council by the deputy of Pilsen region</a:t>
            </a:r>
            <a:r>
              <a:rPr lang="cs-CZ" sz="2000" dirty="0"/>
              <a:t> </a:t>
            </a:r>
            <a:r>
              <a:rPr lang="en-US" sz="2000" dirty="0"/>
              <a:t>council president </a:t>
            </a:r>
            <a:r>
              <a:rPr lang="en-US" sz="2000" dirty="0" err="1"/>
              <a:t>Ms</a:t>
            </a:r>
            <a:r>
              <a:rPr lang="en-US" sz="2000" dirty="0"/>
              <a:t> Ivana </a:t>
            </a:r>
            <a:r>
              <a:rPr lang="en-US" sz="2000" dirty="0" err="1"/>
              <a:t>Bartošová</a:t>
            </a:r>
            <a:r>
              <a:rPr lang="en-US" sz="2000" dirty="0"/>
              <a:t>. During this meeting we introduced our project and</a:t>
            </a:r>
            <a:r>
              <a:rPr lang="cs-CZ" sz="2000" dirty="0"/>
              <a:t> </a:t>
            </a:r>
            <a:r>
              <a:rPr lang="en-US" sz="2000" dirty="0"/>
              <a:t>pointed out that the project is financed by the European Union. We also saw the film and</a:t>
            </a:r>
            <a:r>
              <a:rPr lang="cs-CZ" sz="2000" dirty="0"/>
              <a:t> </a:t>
            </a:r>
            <a:r>
              <a:rPr lang="en-US" sz="2000" dirty="0"/>
              <a:t>presentation in English about the region and the council. The meeting was filmed by the local</a:t>
            </a:r>
            <a:r>
              <a:rPr lang="cs-CZ" sz="2000" dirty="0"/>
              <a:t> </a:t>
            </a:r>
            <a:r>
              <a:rPr lang="en-US" sz="2000" dirty="0"/>
              <a:t>TV “</a:t>
            </a:r>
            <a:r>
              <a:rPr lang="en-US" sz="2000" dirty="0" err="1"/>
              <a:t>Plzeňská</a:t>
            </a:r>
            <a:r>
              <a:rPr lang="en-US" sz="2000" dirty="0"/>
              <a:t> 1”. There was made a short spot with interviews with Czech, Polish and Italian</a:t>
            </a:r>
            <a:r>
              <a:rPr lang="cs-CZ" sz="2000" dirty="0"/>
              <a:t> </a:t>
            </a:r>
            <a:r>
              <a:rPr lang="en-US" sz="2000" dirty="0"/>
              <a:t>students. So the public in Pilsen was informed about the project.</a:t>
            </a:r>
            <a:endParaRPr lang="cs-CZ" sz="2000" dirty="0"/>
          </a:p>
          <a:p>
            <a:r>
              <a:rPr lang="en-US" sz="2000" dirty="0"/>
              <a:t>After that we made a guided excursion in English in Pilsner </a:t>
            </a:r>
            <a:r>
              <a:rPr lang="en-US" sz="2000" dirty="0" err="1"/>
              <a:t>Urquell</a:t>
            </a:r>
            <a:r>
              <a:rPr lang="en-US" sz="2000" dirty="0"/>
              <a:t> Brewery. Pilsner </a:t>
            </a:r>
            <a:r>
              <a:rPr lang="en-US" sz="2000" dirty="0" err="1"/>
              <a:t>Urquell</a:t>
            </a:r>
            <a:r>
              <a:rPr lang="cs-CZ" sz="2000" dirty="0"/>
              <a:t> </a:t>
            </a:r>
            <a:r>
              <a:rPr lang="en-US" sz="2000" dirty="0"/>
              <a:t>is the world’s first-ever pilsner type blond lager, making it the inspiration for much of the beer</a:t>
            </a:r>
            <a:r>
              <a:rPr lang="cs-CZ" sz="2000" dirty="0"/>
              <a:t> </a:t>
            </a:r>
            <a:r>
              <a:rPr lang="en-US" sz="2000" dirty="0"/>
              <a:t>produced in the world today, many of which are named </a:t>
            </a:r>
            <a:r>
              <a:rPr lang="en-US" sz="2000" dirty="0" err="1"/>
              <a:t>pils</a:t>
            </a:r>
            <a:r>
              <a:rPr lang="en-US" sz="2000" dirty="0"/>
              <a:t>, pilsner and </a:t>
            </a:r>
            <a:r>
              <a:rPr lang="en-US" sz="2000" dirty="0" err="1"/>
              <a:t>pilsener</a:t>
            </a:r>
            <a:r>
              <a:rPr lang="en-US" sz="2000" dirty="0"/>
              <a:t>. We chose</a:t>
            </a:r>
            <a:r>
              <a:rPr lang="cs-CZ" sz="2000" dirty="0"/>
              <a:t> </a:t>
            </a:r>
            <a:r>
              <a:rPr lang="en-US" sz="2000" dirty="0"/>
              <a:t>this company for several reasons – first the beer brewing certainly belongs to the Czech</a:t>
            </a:r>
            <a:r>
              <a:rPr lang="cs-CZ" sz="2000" dirty="0"/>
              <a:t> </a:t>
            </a:r>
            <a:r>
              <a:rPr lang="en-US" sz="2000" dirty="0"/>
              <a:t>important traditions. But the second reason is that the brewery keeps also tradition –</a:t>
            </a:r>
            <a:r>
              <a:rPr lang="cs-CZ" sz="2000" dirty="0"/>
              <a:t> </a:t>
            </a:r>
            <a:r>
              <a:rPr lang="en-US" sz="2000" dirty="0"/>
              <a:t>coopering – making wooden barrels by the original technique.</a:t>
            </a:r>
            <a:endParaRPr lang="cs-CZ" sz="2000" dirty="0"/>
          </a:p>
          <a:p>
            <a:r>
              <a:rPr lang="en-US" sz="2000" dirty="0"/>
              <a:t>In the afternoon all groups visited by coach the permanent exhibition in the Centre for</a:t>
            </a:r>
            <a:r>
              <a:rPr lang="cs-CZ" sz="2000" dirty="0"/>
              <a:t> </a:t>
            </a:r>
            <a:r>
              <a:rPr lang="en-US" sz="2000" dirty="0"/>
              <a:t>Building Heritage in </a:t>
            </a:r>
            <a:r>
              <a:rPr lang="en-US" sz="2000" dirty="0" err="1"/>
              <a:t>Plasy</a:t>
            </a:r>
            <a:r>
              <a:rPr lang="en-US" sz="2000" dirty="0"/>
              <a:t> which takes its visitors through the entire brewery grounds and</a:t>
            </a:r>
            <a:r>
              <a:rPr lang="cs-CZ" sz="2000" dirty="0"/>
              <a:t> </a:t>
            </a:r>
            <a:r>
              <a:rPr lang="en-US" sz="2000" dirty="0"/>
              <a:t>acquaints them with historical construction components, materials and structures in a</a:t>
            </a:r>
            <a:r>
              <a:rPr lang="cs-CZ" sz="2000" dirty="0"/>
              <a:t> </a:t>
            </a:r>
            <a:r>
              <a:rPr lang="en-US" sz="2000" dirty="0"/>
              <a:t>comprehensible and attractive manner.</a:t>
            </a:r>
            <a:endParaRPr lang="cs-CZ" sz="2000" dirty="0"/>
          </a:p>
        </p:txBody>
      </p:sp>
    </p:spTree>
    <p:extLst>
      <p:ext uri="{BB962C8B-B14F-4D97-AF65-F5344CB8AC3E}">
        <p14:creationId xmlns:p14="http://schemas.microsoft.com/office/powerpoint/2010/main" val="2688936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004" y="3464298"/>
            <a:ext cx="5193792" cy="3393702"/>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06" y="78658"/>
            <a:ext cx="5619135" cy="3746090"/>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486" y="78658"/>
            <a:ext cx="5925312" cy="3950208"/>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9192" y="4105066"/>
            <a:ext cx="4015101" cy="2676734"/>
          </a:xfrm>
          <a:prstGeom prst="rect">
            <a:avLst/>
          </a:prstGeom>
        </p:spPr>
      </p:pic>
    </p:spTree>
    <p:extLst>
      <p:ext uri="{BB962C8B-B14F-4D97-AF65-F5344CB8AC3E}">
        <p14:creationId xmlns:p14="http://schemas.microsoft.com/office/powerpoint/2010/main" val="558518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4th </a:t>
            </a:r>
            <a:r>
              <a:rPr lang="cs-CZ" b="1" dirty="0" err="1"/>
              <a:t>day</a:t>
            </a:r>
            <a:r>
              <a:rPr lang="cs-CZ" b="1" dirty="0"/>
              <a:t> </a:t>
            </a:r>
            <a:r>
              <a:rPr lang="cs-CZ" b="1" dirty="0" err="1"/>
              <a:t>October</a:t>
            </a:r>
            <a:r>
              <a:rPr lang="cs-CZ" b="1" dirty="0"/>
              <a:t> 18</a:t>
            </a:r>
          </a:p>
        </p:txBody>
      </p:sp>
      <p:sp>
        <p:nvSpPr>
          <p:cNvPr id="3" name="Zástupný symbol pro obsah 2"/>
          <p:cNvSpPr>
            <a:spLocks noGrp="1"/>
          </p:cNvSpPr>
          <p:nvPr>
            <p:ph idx="1"/>
          </p:nvPr>
        </p:nvSpPr>
        <p:spPr/>
        <p:txBody>
          <a:bodyPr>
            <a:normAutofit lnSpcReduction="10000"/>
          </a:bodyPr>
          <a:lstStyle/>
          <a:p>
            <a:r>
              <a:rPr lang="en-US" dirty="0"/>
              <a:t>The groups moved by coach to the near village in the south-west of Bohemia </a:t>
            </a:r>
            <a:r>
              <a:rPr lang="en-US" dirty="0" err="1"/>
              <a:t>Chanovice</a:t>
            </a:r>
            <a:r>
              <a:rPr lang="cs-CZ" dirty="0"/>
              <a:t> </a:t>
            </a:r>
            <a:r>
              <a:rPr lang="en-US" dirty="0"/>
              <a:t>(about 60 km from Pilsen). The village of </a:t>
            </a:r>
            <a:r>
              <a:rPr lang="en-US" dirty="0" err="1"/>
              <a:t>Chanovice</a:t>
            </a:r>
            <a:r>
              <a:rPr lang="en-US" dirty="0"/>
              <a:t> is the </a:t>
            </a:r>
            <a:r>
              <a:rPr lang="en-US" dirty="0" err="1"/>
              <a:t>centre</a:t>
            </a:r>
            <a:r>
              <a:rPr lang="en-US" dirty="0"/>
              <a:t> of cultural heritage of this</a:t>
            </a:r>
            <a:r>
              <a:rPr lang="cs-CZ" dirty="0"/>
              <a:t> </a:t>
            </a:r>
            <a:r>
              <a:rPr lang="en-US" dirty="0"/>
              <a:t>region. There you can find a nice church, a castle where nowadays a primary school is</a:t>
            </a:r>
            <a:r>
              <a:rPr lang="cs-CZ" dirty="0"/>
              <a:t> </a:t>
            </a:r>
            <a:r>
              <a:rPr lang="en-US" dirty="0"/>
              <a:t>located, a small museum of crafts, an exhibition hall and a gym. But also there is a big</a:t>
            </a:r>
            <a:r>
              <a:rPr lang="cs-CZ" dirty="0"/>
              <a:t> </a:t>
            </a:r>
            <a:r>
              <a:rPr lang="en-US" dirty="0"/>
              <a:t>reconstructed granary which serves as a depository for the Museum of. Dr. </a:t>
            </a:r>
            <a:r>
              <a:rPr lang="en-US" dirty="0" err="1"/>
              <a:t>Hostaše</a:t>
            </a:r>
            <a:r>
              <a:rPr lang="en-US" dirty="0"/>
              <a:t> in</a:t>
            </a:r>
            <a:r>
              <a:rPr lang="cs-CZ" dirty="0"/>
              <a:t> </a:t>
            </a:r>
            <a:r>
              <a:rPr lang="en-US" dirty="0" err="1"/>
              <a:t>Klatovy</a:t>
            </a:r>
            <a:r>
              <a:rPr lang="en-US" dirty="0"/>
              <a:t>.</a:t>
            </a:r>
            <a:r>
              <a:rPr lang="cs-CZ" dirty="0"/>
              <a:t> </a:t>
            </a:r>
          </a:p>
          <a:p>
            <a:r>
              <a:rPr lang="en-US" dirty="0"/>
              <a:t>At the end of the day we went to the local lookout tower to see the beautiful countryside of</a:t>
            </a:r>
            <a:r>
              <a:rPr lang="cs-CZ" dirty="0"/>
              <a:t> </a:t>
            </a:r>
            <a:r>
              <a:rPr lang="en-US" dirty="0"/>
              <a:t>this region and </a:t>
            </a:r>
            <a:r>
              <a:rPr lang="en-US" dirty="0" err="1"/>
              <a:t>Šumava</a:t>
            </a:r>
            <a:r>
              <a:rPr lang="en-US" dirty="0"/>
              <a:t> mountains. The Czech students and teachers stayed overnight at</a:t>
            </a:r>
            <a:r>
              <a:rPr lang="cs-CZ" dirty="0"/>
              <a:t> </a:t>
            </a:r>
            <a:r>
              <a:rPr lang="en-US" dirty="0" err="1"/>
              <a:t>Chanovice</a:t>
            </a:r>
            <a:r>
              <a:rPr lang="en-US" dirty="0"/>
              <a:t> </a:t>
            </a:r>
            <a:r>
              <a:rPr lang="en-US" dirty="0" err="1"/>
              <a:t>skanzen</a:t>
            </a:r>
            <a:r>
              <a:rPr lang="en-US" dirty="0"/>
              <a:t>, foreign groups were accommodated in the near town </a:t>
            </a:r>
            <a:r>
              <a:rPr lang="en-US" dirty="0" err="1"/>
              <a:t>Horažďovice</a:t>
            </a:r>
            <a:r>
              <a:rPr lang="en-US" dirty="0"/>
              <a:t>.</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49" y="130524"/>
            <a:ext cx="3192977" cy="1695100"/>
          </a:xfrm>
          <a:prstGeom prst="rect">
            <a:avLst/>
          </a:prstGeom>
        </p:spPr>
      </p:pic>
    </p:spTree>
    <p:extLst>
      <p:ext uri="{BB962C8B-B14F-4D97-AF65-F5344CB8AC3E}">
        <p14:creationId xmlns:p14="http://schemas.microsoft.com/office/powerpoint/2010/main" val="4003304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10" y="3558376"/>
            <a:ext cx="4718304" cy="3145536"/>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196" y="1168236"/>
            <a:ext cx="7170420" cy="4780280"/>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17" y="78658"/>
            <a:ext cx="4836291" cy="3224194"/>
          </a:xfrm>
          <a:prstGeom prst="rect">
            <a:avLst/>
          </a:prstGeom>
        </p:spPr>
      </p:pic>
    </p:spTree>
    <p:extLst>
      <p:ext uri="{BB962C8B-B14F-4D97-AF65-F5344CB8AC3E}">
        <p14:creationId xmlns:p14="http://schemas.microsoft.com/office/powerpoint/2010/main" val="3864920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5</a:t>
            </a:r>
            <a:r>
              <a:rPr lang="en-US" b="1" dirty="0" err="1"/>
              <a:t>nd</a:t>
            </a:r>
            <a:r>
              <a:rPr lang="en-US" b="1" dirty="0"/>
              <a:t> day October </a:t>
            </a:r>
            <a:r>
              <a:rPr lang="cs-CZ" b="1" dirty="0"/>
              <a:t>19</a:t>
            </a:r>
            <a:endParaRPr lang="cs-CZ" dirty="0"/>
          </a:p>
        </p:txBody>
      </p:sp>
      <p:sp>
        <p:nvSpPr>
          <p:cNvPr id="3" name="Zástupný symbol pro obsah 2"/>
          <p:cNvSpPr>
            <a:spLocks noGrp="1"/>
          </p:cNvSpPr>
          <p:nvPr>
            <p:ph idx="1"/>
          </p:nvPr>
        </p:nvSpPr>
        <p:spPr/>
        <p:txBody>
          <a:bodyPr>
            <a:normAutofit fontScale="92500" lnSpcReduction="10000"/>
          </a:bodyPr>
          <a:lstStyle/>
          <a:p>
            <a:r>
              <a:rPr lang="en-US" dirty="0"/>
              <a:t>The first part of the day we spent again in </a:t>
            </a:r>
            <a:r>
              <a:rPr lang="en-US" dirty="0" err="1"/>
              <a:t>Chanovice</a:t>
            </a:r>
            <a:r>
              <a:rPr lang="en-US" dirty="0"/>
              <a:t> where the village mayor showed us the</a:t>
            </a:r>
            <a:r>
              <a:rPr lang="cs-CZ" dirty="0"/>
              <a:t> </a:t>
            </a:r>
            <a:r>
              <a:rPr lang="en-US" dirty="0"/>
              <a:t>castle and primary school located in. He also explained us the history of the castle and the</a:t>
            </a:r>
            <a:r>
              <a:rPr lang="cs-CZ" dirty="0"/>
              <a:t> </a:t>
            </a:r>
            <a:r>
              <a:rPr lang="en-US" dirty="0"/>
              <a:t>process of its reconstruction. There is also an exhibition of folk village crafts from the 19 and</a:t>
            </a:r>
            <a:r>
              <a:rPr lang="cs-CZ" dirty="0"/>
              <a:t> </a:t>
            </a:r>
            <a:r>
              <a:rPr lang="en-US" dirty="0"/>
              <a:t>the first half of 20th century – tools, products, and small machines.</a:t>
            </a:r>
            <a:endParaRPr lang="cs-CZ" dirty="0"/>
          </a:p>
          <a:p>
            <a:r>
              <a:rPr lang="en-US" dirty="0"/>
              <a:t>Then we moved by coach to the Open Air Folk Museum in </a:t>
            </a:r>
            <a:r>
              <a:rPr lang="en-US" dirty="0" err="1"/>
              <a:t>Prerov</a:t>
            </a:r>
            <a:r>
              <a:rPr lang="en-US" dirty="0"/>
              <a:t> </a:t>
            </a:r>
            <a:r>
              <a:rPr lang="en-US" dirty="0" err="1"/>
              <a:t>nad</a:t>
            </a:r>
            <a:r>
              <a:rPr lang="en-US" dirty="0"/>
              <a:t> Labem. The Polabian</a:t>
            </a:r>
            <a:r>
              <a:rPr lang="cs-CZ" dirty="0"/>
              <a:t> </a:t>
            </a:r>
            <a:r>
              <a:rPr lang="en-US" dirty="0"/>
              <a:t>Ethnographic Museum in </a:t>
            </a:r>
            <a:r>
              <a:rPr lang="en-US" dirty="0" err="1"/>
              <a:t>Přerov</a:t>
            </a:r>
            <a:r>
              <a:rPr lang="en-US" dirty="0"/>
              <a:t> </a:t>
            </a:r>
            <a:r>
              <a:rPr lang="en-US" dirty="0" err="1"/>
              <a:t>nad</a:t>
            </a:r>
            <a:r>
              <a:rPr lang="en-US" dirty="0"/>
              <a:t> Labem is located in the middle of the village near the</a:t>
            </a:r>
            <a:r>
              <a:rPr lang="cs-CZ" dirty="0"/>
              <a:t> </a:t>
            </a:r>
            <a:r>
              <a:rPr lang="en-US" dirty="0"/>
              <a:t>capital city Prague in the central part of the CR. It illustrates the life in the Polabian village</a:t>
            </a:r>
            <a:r>
              <a:rPr lang="cs-CZ" dirty="0"/>
              <a:t> </a:t>
            </a:r>
            <a:r>
              <a:rPr lang="en-US" dirty="0"/>
              <a:t>from the middle of the 18th century until the first half of the 20th century. The exhibition</a:t>
            </a:r>
            <a:r>
              <a:rPr lang="cs-CZ" dirty="0"/>
              <a:t> </a:t>
            </a:r>
            <a:r>
              <a:rPr lang="en-US" dirty="0"/>
              <a:t>object, adapted to the &amp;</a:t>
            </a:r>
            <a:r>
              <a:rPr lang="en-US" dirty="0" err="1"/>
              <a:t>quot;old</a:t>
            </a:r>
            <a:r>
              <a:rPr lang="en-US" dirty="0"/>
              <a:t> Bohemian </a:t>
            </a:r>
            <a:r>
              <a:rPr lang="en-US" dirty="0" err="1"/>
              <a:t>cottage&amp;quot</a:t>
            </a:r>
            <a:r>
              <a:rPr lang="en-US" dirty="0"/>
              <a:t>;, was first made available to the public in 1900.</a:t>
            </a:r>
            <a:endParaRPr lang="cs-CZ" dirty="0"/>
          </a:p>
        </p:txBody>
      </p:sp>
    </p:spTree>
    <p:extLst>
      <p:ext uri="{BB962C8B-B14F-4D97-AF65-F5344CB8AC3E}">
        <p14:creationId xmlns:p14="http://schemas.microsoft.com/office/powerpoint/2010/main" val="3898954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8220" y="127819"/>
            <a:ext cx="4334795" cy="2889863"/>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71" y="127819"/>
            <a:ext cx="4999703" cy="3333135"/>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8351" y="2658250"/>
            <a:ext cx="6144768" cy="4096512"/>
          </a:xfrm>
          <a:prstGeom prst="rect">
            <a:avLst/>
          </a:prstGeom>
        </p:spPr>
      </p:pic>
      <p:pic>
        <p:nvPicPr>
          <p:cNvPr id="6" name="Obráze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49" y="2926474"/>
            <a:ext cx="5340096" cy="3560064"/>
          </a:xfrm>
          <a:prstGeom prst="rect">
            <a:avLst/>
          </a:prstGeom>
        </p:spPr>
      </p:pic>
    </p:spTree>
    <p:extLst>
      <p:ext uri="{BB962C8B-B14F-4D97-AF65-F5344CB8AC3E}">
        <p14:creationId xmlns:p14="http://schemas.microsoft.com/office/powerpoint/2010/main" val="4101059580"/>
      </p:ext>
    </p:extLst>
  </p:cSld>
  <p:clrMapOvr>
    <a:masterClrMapping/>
  </p:clrMapOvr>
</p:sld>
</file>

<file path=ppt/theme/theme1.xml><?xml version="1.0" encoding="utf-8"?>
<a:theme xmlns:a="http://schemas.openxmlformats.org/drawingml/2006/main" name="Office Them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24</TotalTime>
  <Words>820</Words>
  <Application>Microsoft Office PowerPoint</Application>
  <PresentationFormat>Širokoúhlá obrazovka</PresentationFormat>
  <Paragraphs>23</Paragraphs>
  <Slides>12</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12</vt:i4>
      </vt:variant>
    </vt:vector>
  </HeadingPairs>
  <TitlesOfParts>
    <vt:vector size="16" baseType="lpstr">
      <vt:lpstr>Arial</vt:lpstr>
      <vt:lpstr>Calibri</vt:lpstr>
      <vt:lpstr>Calibri Light</vt:lpstr>
      <vt:lpstr>Office Theme</vt:lpstr>
      <vt:lpstr>1st day October 15 </vt:lpstr>
      <vt:lpstr>2nd day October 16</vt:lpstr>
      <vt:lpstr>Prezentace aplikace PowerPoint</vt:lpstr>
      <vt:lpstr>3rd day October 17</vt:lpstr>
      <vt:lpstr>Prezentace aplikace PowerPoint</vt:lpstr>
      <vt:lpstr>4th day October 18</vt:lpstr>
      <vt:lpstr>Prezentace aplikace PowerPoint</vt:lpstr>
      <vt:lpstr>5nd day October 19</vt:lpstr>
      <vt:lpstr>Prezentace aplikace PowerPoint</vt:lpstr>
      <vt:lpstr>6th day October 20</vt:lpstr>
      <vt:lpstr>At the end of the day we evaluated the whole learning activity. We prepared the evaluation questionnaire and all participants filled it. Then we used the results for evaluation of this learning activity.</vt:lpstr>
      <vt:lpstr>7th day October 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1st day October 15</dc:title>
  <dc:creator>bii3</dc:creator>
  <cp:lastModifiedBy>Jana Hošková</cp:lastModifiedBy>
  <cp:revision>7</cp:revision>
  <dcterms:created xsi:type="dcterms:W3CDTF">2017-12-14T12:43:18Z</dcterms:created>
  <dcterms:modified xsi:type="dcterms:W3CDTF">2018-01-24T13:33:14Z</dcterms:modified>
</cp:coreProperties>
</file>